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Nunito"/>
      <p:regular r:id="rId51"/>
      <p:bold r:id="rId52"/>
      <p:italic r:id="rId53"/>
      <p:boldItalic r:id="rId54"/>
    </p:embeddedFont>
    <p:embeddedFont>
      <p:font typeface="Montserrat"/>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9DC96E-269D-4461-A906-3B996BB32AF9}">
  <a:tblStyle styleId="{269DC96E-269D-4461-A906-3B996BB32A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slide" Target="slides/slide44.xml"/><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55" Type="http://schemas.openxmlformats.org/officeDocument/2006/relationships/font" Target="fonts/Montserrat-regular.fntdata"/><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57" Type="http://schemas.openxmlformats.org/officeDocument/2006/relationships/font" Target="fonts/Montserrat-italic.fntdata"/><Relationship Id="rId12" Type="http://schemas.openxmlformats.org/officeDocument/2006/relationships/slide" Target="slides/slide6.xml"/><Relationship Id="rId56" Type="http://schemas.openxmlformats.org/officeDocument/2006/relationships/font" Target="fonts/Montserrat-bold.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Montserra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ypeface" TargetMode="External"/><Relationship Id="rId3" Type="http://schemas.openxmlformats.org/officeDocument/2006/relationships/hyperlink" Target="https://en.wikipedia.org/wiki/Typefac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da50b83c41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2da50b83c41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27147800f2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27147800f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27147800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27147800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dc5b4e376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dc5b4e376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da50b83c41_0_2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2da50b83c41_0_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dc5b4e376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dc5b4e376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dc5b4e376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dc5b4e376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br>
              <a:rPr lang="en"/>
            </a:br>
            <a:r>
              <a:rPr lang="en"/>
              <a:t>Joke: </a:t>
            </a:r>
            <a:endParaRPr/>
          </a:p>
          <a:p>
            <a:pPr indent="0" lvl="0" marL="0" rtl="0" algn="l">
              <a:spcBef>
                <a:spcPts val="0"/>
              </a:spcBef>
              <a:spcAft>
                <a:spcPts val="0"/>
              </a:spcAft>
              <a:buClr>
                <a:schemeClr val="dk1"/>
              </a:buClr>
              <a:buSzPts val="1100"/>
              <a:buFont typeface="Arial"/>
              <a:buNone/>
            </a:pPr>
            <a:r>
              <a:rPr lang="en"/>
              <a:t>Why did the gap buffer break up with its text editor?</a:t>
            </a:r>
            <a:endParaRPr/>
          </a:p>
          <a:p>
            <a:pPr indent="0" lvl="0" marL="0" rtl="0" algn="l">
              <a:spcBef>
                <a:spcPts val="0"/>
              </a:spcBef>
              <a:spcAft>
                <a:spcPts val="0"/>
              </a:spcAft>
              <a:buNone/>
            </a:pPr>
            <a:r>
              <a:rPr lang="en"/>
              <a:t>Because it couldn't handle the constant shifts in their relationship!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dc5b4e376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dc5b4e376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27147800f29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27147800f29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dc1193fd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dc1193fd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dc1193fdd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dc1193fd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2dc5b4e376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2dc5b4e37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dc1193fdd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dc1193fdd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27147800f29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27147800f29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2dc5b4e37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2dc5b4e37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434343"/>
              </a:buClr>
              <a:buSzPts val="1500"/>
              <a:buFont typeface="Nunito"/>
              <a:buChar char="-"/>
            </a:pPr>
            <a:r>
              <a:rPr lang="en" sz="1300">
                <a:solidFill>
                  <a:srgbClr val="434343"/>
                </a:solidFill>
                <a:latin typeface="Nunito"/>
                <a:ea typeface="Nunito"/>
                <a:cs typeface="Nunito"/>
                <a:sym typeface="Nunito"/>
              </a:rPr>
              <a:t>In the past, terminals could be configured by sending a series of bytes</a:t>
            </a:r>
            <a:endParaRPr sz="1300">
              <a:solidFill>
                <a:srgbClr val="434343"/>
              </a:solidFill>
              <a:latin typeface="Nunito"/>
              <a:ea typeface="Nunito"/>
              <a:cs typeface="Nunito"/>
              <a:sym typeface="Nunito"/>
            </a:endParaRPr>
          </a:p>
          <a:p>
            <a:pPr indent="-304800" lvl="1" marL="914400" rtl="0" algn="l">
              <a:lnSpc>
                <a:spcPct val="115000"/>
              </a:lnSpc>
              <a:spcBef>
                <a:spcPts val="0"/>
              </a:spcBef>
              <a:spcAft>
                <a:spcPts val="0"/>
              </a:spcAft>
              <a:buClr>
                <a:srgbClr val="434343"/>
              </a:buClr>
              <a:buSzPts val="1200"/>
              <a:buFont typeface="Nunito"/>
              <a:buChar char="-"/>
            </a:pPr>
            <a:r>
              <a:rPr i="1" lang="en" sz="1200">
                <a:solidFill>
                  <a:srgbClr val="434343"/>
                </a:solidFill>
                <a:latin typeface="Nunito"/>
                <a:ea typeface="Nunito"/>
                <a:cs typeface="Nunito"/>
                <a:sym typeface="Nunito"/>
              </a:rPr>
              <a:t> moving the cursor to a new location, erasing part of the screen, scrolling the screen, changing modes</a:t>
            </a:r>
            <a:endParaRPr i="1" sz="1200">
              <a:solidFill>
                <a:srgbClr val="434343"/>
              </a:solidFill>
              <a:latin typeface="Nunito"/>
              <a:ea typeface="Nunito"/>
              <a:cs typeface="Nunito"/>
              <a:sym typeface="Nunito"/>
            </a:endParaRPr>
          </a:p>
          <a:p>
            <a:pPr indent="-304800" lvl="1" marL="914400" rtl="0" algn="l">
              <a:lnSpc>
                <a:spcPct val="115000"/>
              </a:lnSpc>
              <a:spcBef>
                <a:spcPts val="0"/>
              </a:spcBef>
              <a:spcAft>
                <a:spcPts val="0"/>
              </a:spcAft>
              <a:buClr>
                <a:srgbClr val="434343"/>
              </a:buClr>
              <a:buSzPts val="1200"/>
              <a:buFont typeface="Nunito"/>
              <a:buChar char="-"/>
            </a:pPr>
            <a:r>
              <a:rPr i="1" lang="en" sz="1200">
                <a:solidFill>
                  <a:srgbClr val="434343"/>
                </a:solidFill>
                <a:latin typeface="Nunito"/>
                <a:ea typeface="Nunito"/>
                <a:cs typeface="Nunito"/>
                <a:sym typeface="Nunito"/>
              </a:rPr>
              <a:t>Example: echo "^[[0;31;40mIn Color"</a:t>
            </a:r>
            <a:endParaRPr i="1" sz="1200">
              <a:solidFill>
                <a:srgbClr val="434343"/>
              </a:solidFill>
              <a:latin typeface="Nunito"/>
              <a:ea typeface="Nunito"/>
              <a:cs typeface="Nunito"/>
              <a:sym typeface="Nunito"/>
            </a:endParaRPr>
          </a:p>
          <a:p>
            <a:pPr indent="-311150" lvl="0" marL="457200" rtl="0" algn="l">
              <a:spcBef>
                <a:spcPts val="0"/>
              </a:spcBef>
              <a:spcAft>
                <a:spcPts val="0"/>
              </a:spcAft>
              <a:buClr>
                <a:srgbClr val="434343"/>
              </a:buClr>
              <a:buSzPts val="1300"/>
              <a:buFont typeface="Nunito"/>
              <a:buChar char="-"/>
            </a:pPr>
            <a:r>
              <a:rPr lang="en" sz="1300">
                <a:solidFill>
                  <a:srgbClr val="434343"/>
                </a:solidFill>
                <a:latin typeface="Nunito"/>
                <a:ea typeface="Nunito"/>
                <a:cs typeface="Nunito"/>
                <a:sym typeface="Nunito"/>
              </a:rPr>
              <a:t>The Curses library provides a wrapper over working with raw terminal codes</a:t>
            </a:r>
            <a:endParaRPr sz="1300">
              <a:solidFill>
                <a:srgbClr val="434343"/>
              </a:solidFill>
              <a:latin typeface="Nunito"/>
              <a:ea typeface="Nunito"/>
              <a:cs typeface="Nunito"/>
              <a:sym typeface="Nunito"/>
            </a:endParaRPr>
          </a:p>
          <a:p>
            <a:pPr indent="-304800" lvl="1" marL="914400" rtl="0" algn="l">
              <a:lnSpc>
                <a:spcPct val="115000"/>
              </a:lnSpc>
              <a:spcBef>
                <a:spcPts val="0"/>
              </a:spcBef>
              <a:spcAft>
                <a:spcPts val="0"/>
              </a:spcAft>
              <a:buClr>
                <a:srgbClr val="434343"/>
              </a:buClr>
              <a:buSzPts val="1200"/>
              <a:buFont typeface="Nunito"/>
              <a:buChar char="-"/>
            </a:pPr>
            <a:r>
              <a:rPr i="1" lang="en" sz="1200">
                <a:solidFill>
                  <a:srgbClr val="434343"/>
                </a:solidFill>
                <a:latin typeface="Nunito"/>
                <a:ea typeface="Nunito"/>
                <a:cs typeface="Nunito"/>
                <a:sym typeface="Nunito"/>
              </a:rPr>
              <a:t>functions to move the cursor, create windows, produce colors, play with mouse etc.</a:t>
            </a:r>
            <a:endParaRPr i="1" sz="1200">
              <a:solidFill>
                <a:srgbClr val="434343"/>
              </a:solidFill>
              <a:latin typeface="Nunito"/>
              <a:ea typeface="Nunito"/>
              <a:cs typeface="Nunito"/>
              <a:sym typeface="Nunito"/>
            </a:endParaRPr>
          </a:p>
          <a:p>
            <a:pPr indent="-311150" lvl="0" marL="457200" rtl="0" algn="l">
              <a:spcBef>
                <a:spcPts val="0"/>
              </a:spcBef>
              <a:spcAft>
                <a:spcPts val="0"/>
              </a:spcAft>
              <a:buClr>
                <a:srgbClr val="434343"/>
              </a:buClr>
              <a:buSzPts val="1300"/>
              <a:buFont typeface="Nunito"/>
              <a:buChar char="-"/>
            </a:pPr>
            <a:r>
              <a:rPr lang="en" sz="1300">
                <a:solidFill>
                  <a:srgbClr val="434343"/>
                </a:solidFill>
                <a:latin typeface="Nunito"/>
                <a:ea typeface="Nunito"/>
                <a:cs typeface="Nunito"/>
                <a:sym typeface="Nunito"/>
              </a:rPr>
              <a:t>Text-based/terminal user interface (TUI)</a:t>
            </a:r>
            <a:endParaRPr sz="1300">
              <a:solidFill>
                <a:srgbClr val="434343"/>
              </a:solidFill>
              <a:latin typeface="Nunito"/>
              <a:ea typeface="Nunito"/>
              <a:cs typeface="Nunito"/>
              <a:sym typeface="Nunito"/>
            </a:endParaRPr>
          </a:p>
          <a:p>
            <a:pPr indent="-311150" lvl="1" marL="914400" rtl="0" algn="l">
              <a:lnSpc>
                <a:spcPct val="115000"/>
              </a:lnSpc>
              <a:spcBef>
                <a:spcPts val="0"/>
              </a:spcBef>
              <a:spcAft>
                <a:spcPts val="0"/>
              </a:spcAft>
              <a:buClr>
                <a:srgbClr val="434343"/>
              </a:buClr>
              <a:buSzPts val="1300"/>
              <a:buFont typeface="Nunito"/>
              <a:buChar char="-"/>
            </a:pPr>
            <a:r>
              <a:rPr lang="en" sz="1300">
                <a:solidFill>
                  <a:srgbClr val="434343"/>
                </a:solidFill>
                <a:latin typeface="Nunito"/>
                <a:ea typeface="Nunito"/>
                <a:cs typeface="Nunito"/>
                <a:sym typeface="Nunito"/>
              </a:rPr>
              <a:t>Avoids complexity of GUI</a:t>
            </a:r>
            <a:endParaRPr sz="1300">
              <a:solidFill>
                <a:srgbClr val="434343"/>
              </a:solidFill>
              <a:latin typeface="Nunito"/>
              <a:ea typeface="Nunito"/>
              <a:cs typeface="Nunito"/>
              <a:sym typeface="Nunito"/>
            </a:endParaRPr>
          </a:p>
          <a:p>
            <a:pPr indent="-311150" lvl="0" marL="457200" rtl="0" algn="l">
              <a:spcBef>
                <a:spcPts val="0"/>
              </a:spcBef>
              <a:spcAft>
                <a:spcPts val="0"/>
              </a:spcAft>
              <a:buClr>
                <a:srgbClr val="434343"/>
              </a:buClr>
              <a:buSzPts val="1300"/>
              <a:buFont typeface="Nunito"/>
              <a:buChar char="-"/>
            </a:pPr>
            <a:r>
              <a:rPr lang="en" sz="1300">
                <a:solidFill>
                  <a:srgbClr val="434343"/>
                </a:solidFill>
                <a:latin typeface="Nunito"/>
                <a:ea typeface="Nunito"/>
                <a:cs typeface="Nunito"/>
                <a:sym typeface="Nunito"/>
              </a:rPr>
              <a:t>Cross-platform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2dc5b4e376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2dc5b4e376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2dc5b4e376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2dc5b4e376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dc5b4e376a_1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dc5b4e376a_1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Calculated on up and down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2dc5b4e376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2dc5b4e376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2dc5b4e376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2dc5b4e376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dc5b4e376a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dc5b4e376a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2dc5b4e376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dc5b4e376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da50b83c41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da50b83c41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Here is an example transcript of an ed session. For clarity, commands and text typed by the user are in normal</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face</a:t>
            </a:r>
            <a:r>
              <a:rPr lang="en">
                <a:solidFill>
                  <a:schemeClr val="dk1"/>
                </a:solidFill>
              </a:rPr>
              <a:t>, and output from ed is </a:t>
            </a:r>
            <a:r>
              <a:rPr b="1" lang="en">
                <a:solidFill>
                  <a:schemeClr val="dk1"/>
                </a:solidFill>
              </a:rPr>
              <a:t>emphasized</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Works with display terminals, but designed for teletype terminals (in mind)</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27147800f2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27147800f2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2dc5b4e376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2dc5b4e376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27147800f29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27147800f29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27147800f29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27147800f29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27147800f29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27147800f29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27147800f29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27147800f29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dc5b4e376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dc5b4e376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27147800f29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27147800f29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dc5b4e376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2dc5b4e37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dc5b4e376a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dc5b4e376a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dc5b4e376a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dc5b4e376a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2dc5b4e376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2dc5b4e376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2dc5b4e37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2dc5b4e37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dc5b4e376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dc5b4e376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2dc5b4e376a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2dc5b4e376a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7147800f29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7147800f29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da50b83c41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da50b83c41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w/ VS Code; Rachit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2da50b83c41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2da50b83c41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2da50b83c41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2da50b83c41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2dc5b4e376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2dc5b4e376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da50b83c41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da50b83c41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467450"/>
            <a:ext cx="7713900" cy="14898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155875" y="3033450"/>
            <a:ext cx="4832100" cy="4095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846650" y="4003725"/>
            <a:ext cx="1149450" cy="991875"/>
            <a:chOff x="5616775" y="1989425"/>
            <a:chExt cx="1149450" cy="991875"/>
          </a:xfrm>
        </p:grpSpPr>
        <p:sp>
          <p:nvSpPr>
            <p:cNvPr id="12" name="Google Shape;12;p2"/>
            <p:cNvSpPr/>
            <p:nvPr/>
          </p:nvSpPr>
          <p:spPr>
            <a:xfrm>
              <a:off x="6697225" y="1989425"/>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711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254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0798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2341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3885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54287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6167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0" y="-5875"/>
            <a:ext cx="3706800" cy="405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5" name="Shape 675"/>
        <p:cNvGrpSpPr/>
        <p:nvPr/>
      </p:nvGrpSpPr>
      <p:grpSpPr>
        <a:xfrm>
          <a:off x="0" y="0"/>
          <a:ext cx="0" cy="0"/>
          <a:chOff x="0" y="0"/>
          <a:chExt cx="0" cy="0"/>
        </a:xfrm>
      </p:grpSpPr>
      <p:grpSp>
        <p:nvGrpSpPr>
          <p:cNvPr id="676" name="Google Shape;676;p11"/>
          <p:cNvGrpSpPr/>
          <p:nvPr/>
        </p:nvGrpSpPr>
        <p:grpSpPr>
          <a:xfrm>
            <a:off x="0" y="0"/>
            <a:ext cx="9144000" cy="5143500"/>
            <a:chOff x="0" y="0"/>
            <a:chExt cx="9144000" cy="5143500"/>
          </a:xfrm>
        </p:grpSpPr>
        <p:sp>
          <p:nvSpPr>
            <p:cNvPr id="677" name="Google Shape;677;p11"/>
            <p:cNvSpPr/>
            <p:nvPr/>
          </p:nvSpPr>
          <p:spPr>
            <a:xfrm>
              <a:off x="0" y="0"/>
              <a:ext cx="2259900" cy="499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5400000">
              <a:off x="7358550" y="33580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11"/>
            <p:cNvGrpSpPr/>
            <p:nvPr/>
          </p:nvGrpSpPr>
          <p:grpSpPr>
            <a:xfrm>
              <a:off x="8001000" y="4135564"/>
              <a:ext cx="995100" cy="860036"/>
              <a:chOff x="5771125" y="2121264"/>
              <a:chExt cx="995100" cy="860036"/>
            </a:xfrm>
          </p:grpSpPr>
          <p:sp>
            <p:nvSpPr>
              <p:cNvPr id="680" name="Google Shape;680;p11"/>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11"/>
            <p:cNvGrpSpPr/>
            <p:nvPr/>
          </p:nvGrpSpPr>
          <p:grpSpPr>
            <a:xfrm rot="-5400000">
              <a:off x="-953550" y="1233688"/>
              <a:ext cx="2384250" cy="200850"/>
              <a:chOff x="147900" y="4794738"/>
              <a:chExt cx="2384250" cy="200850"/>
            </a:xfrm>
          </p:grpSpPr>
          <p:sp>
            <p:nvSpPr>
              <p:cNvPr id="709" name="Google Shape;709;p11"/>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1"/>
            <p:cNvGrpSpPr/>
            <p:nvPr/>
          </p:nvGrpSpPr>
          <p:grpSpPr>
            <a:xfrm rot="5400000">
              <a:off x="7384200" y="-110462"/>
              <a:ext cx="223350" cy="728250"/>
              <a:chOff x="2975550" y="4267338"/>
              <a:chExt cx="223350" cy="728250"/>
            </a:xfrm>
          </p:grpSpPr>
          <p:sp>
            <p:nvSpPr>
              <p:cNvPr id="742" name="Google Shape;742;p11"/>
              <p:cNvSpPr/>
              <p:nvPr/>
            </p:nvSpPr>
            <p:spPr>
              <a:xfrm>
                <a:off x="2975550" y="466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2975550" y="4531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2975550" y="4399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2975550" y="4267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3129900" y="466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3129900" y="4531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3129900" y="4399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3129900" y="4267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
              <p:cNvSpPr/>
              <p:nvPr/>
            </p:nvSpPr>
            <p:spPr>
              <a:xfrm>
                <a:off x="29755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3129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
              <p:cNvSpPr/>
              <p:nvPr/>
            </p:nvSpPr>
            <p:spPr>
              <a:xfrm>
                <a:off x="29755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3129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4" name="Google Shape;754;p11"/>
          <p:cNvSpPr txBox="1"/>
          <p:nvPr>
            <p:ph hasCustomPrompt="1" type="title"/>
          </p:nvPr>
        </p:nvSpPr>
        <p:spPr>
          <a:xfrm>
            <a:off x="1284000" y="1822313"/>
            <a:ext cx="6576000" cy="914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5" name="Google Shape;755;p11"/>
          <p:cNvSpPr txBox="1"/>
          <p:nvPr>
            <p:ph idx="1" type="subTitle"/>
          </p:nvPr>
        </p:nvSpPr>
        <p:spPr>
          <a:xfrm>
            <a:off x="1284000" y="2736713"/>
            <a:ext cx="6576000" cy="7134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6" name="Shape 7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7" name="Shape 757"/>
        <p:cNvGrpSpPr/>
        <p:nvPr/>
      </p:nvGrpSpPr>
      <p:grpSpPr>
        <a:xfrm>
          <a:off x="0" y="0"/>
          <a:ext cx="0" cy="0"/>
          <a:chOff x="0" y="0"/>
          <a:chExt cx="0" cy="0"/>
        </a:xfrm>
      </p:grpSpPr>
      <p:sp>
        <p:nvSpPr>
          <p:cNvPr id="758" name="Google Shape;758;p1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9" name="Google Shape;759;p13"/>
          <p:cNvSpPr txBox="1"/>
          <p:nvPr>
            <p:ph hasCustomPrompt="1" idx="2" type="title"/>
          </p:nvPr>
        </p:nvSpPr>
        <p:spPr>
          <a:xfrm>
            <a:off x="1101625" y="1873583"/>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0" name="Google Shape;760;p13"/>
          <p:cNvSpPr txBox="1"/>
          <p:nvPr>
            <p:ph hasCustomPrompt="1" idx="3" type="title"/>
          </p:nvPr>
        </p:nvSpPr>
        <p:spPr>
          <a:xfrm>
            <a:off x="4737660" y="1873580"/>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1" name="Google Shape;761;p13"/>
          <p:cNvSpPr txBox="1"/>
          <p:nvPr>
            <p:ph hasCustomPrompt="1" idx="4" type="title"/>
          </p:nvPr>
        </p:nvSpPr>
        <p:spPr>
          <a:xfrm>
            <a:off x="1101625" y="2571749"/>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2" name="Google Shape;762;p13"/>
          <p:cNvSpPr txBox="1"/>
          <p:nvPr>
            <p:ph hasCustomPrompt="1" idx="5" type="title"/>
          </p:nvPr>
        </p:nvSpPr>
        <p:spPr>
          <a:xfrm>
            <a:off x="4737660" y="2571747"/>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3" name="Google Shape;763;p13"/>
          <p:cNvSpPr txBox="1"/>
          <p:nvPr>
            <p:ph hasCustomPrompt="1" idx="6" type="title"/>
          </p:nvPr>
        </p:nvSpPr>
        <p:spPr>
          <a:xfrm>
            <a:off x="1101625" y="3269916"/>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4" name="Google Shape;764;p13"/>
          <p:cNvSpPr txBox="1"/>
          <p:nvPr>
            <p:ph hasCustomPrompt="1" idx="7" type="title"/>
          </p:nvPr>
        </p:nvSpPr>
        <p:spPr>
          <a:xfrm>
            <a:off x="4737660" y="3269913"/>
            <a:ext cx="7986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5" name="Google Shape;765;p13"/>
          <p:cNvSpPr txBox="1"/>
          <p:nvPr>
            <p:ph idx="1" type="subTitle"/>
          </p:nvPr>
        </p:nvSpPr>
        <p:spPr>
          <a:xfrm>
            <a:off x="1900248" y="1873575"/>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766" name="Google Shape;766;p13"/>
          <p:cNvSpPr txBox="1"/>
          <p:nvPr>
            <p:ph idx="8" type="subTitle"/>
          </p:nvPr>
        </p:nvSpPr>
        <p:spPr>
          <a:xfrm>
            <a:off x="1900248" y="2571745"/>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767" name="Google Shape;767;p13"/>
          <p:cNvSpPr txBox="1"/>
          <p:nvPr>
            <p:ph idx="9" type="subTitle"/>
          </p:nvPr>
        </p:nvSpPr>
        <p:spPr>
          <a:xfrm>
            <a:off x="1900248" y="3269914"/>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768" name="Google Shape;768;p13"/>
          <p:cNvSpPr txBox="1"/>
          <p:nvPr>
            <p:ph idx="13" type="subTitle"/>
          </p:nvPr>
        </p:nvSpPr>
        <p:spPr>
          <a:xfrm>
            <a:off x="5536283" y="1873583"/>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769" name="Google Shape;769;p13"/>
          <p:cNvSpPr txBox="1"/>
          <p:nvPr>
            <p:ph idx="14" type="subTitle"/>
          </p:nvPr>
        </p:nvSpPr>
        <p:spPr>
          <a:xfrm>
            <a:off x="5536283" y="2571752"/>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770" name="Google Shape;770;p13"/>
          <p:cNvSpPr txBox="1"/>
          <p:nvPr>
            <p:ph idx="15" type="subTitle"/>
          </p:nvPr>
        </p:nvSpPr>
        <p:spPr>
          <a:xfrm>
            <a:off x="5536283" y="3269922"/>
            <a:ext cx="2506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grpSp>
        <p:nvGrpSpPr>
          <p:cNvPr id="771" name="Google Shape;771;p13"/>
          <p:cNvGrpSpPr/>
          <p:nvPr/>
        </p:nvGrpSpPr>
        <p:grpSpPr>
          <a:xfrm>
            <a:off x="0" y="0"/>
            <a:ext cx="9143950" cy="5143500"/>
            <a:chOff x="0" y="0"/>
            <a:chExt cx="9143950" cy="5143500"/>
          </a:xfrm>
        </p:grpSpPr>
        <p:sp>
          <p:nvSpPr>
            <p:cNvPr id="772" name="Google Shape;772;p13"/>
            <p:cNvSpPr/>
            <p:nvPr/>
          </p:nvSpPr>
          <p:spPr>
            <a:xfrm>
              <a:off x="2209150" y="0"/>
              <a:ext cx="69348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3"/>
            <p:cNvGrpSpPr/>
            <p:nvPr/>
          </p:nvGrpSpPr>
          <p:grpSpPr>
            <a:xfrm rot="5400000">
              <a:off x="7703550" y="1233688"/>
              <a:ext cx="2384250" cy="200850"/>
              <a:chOff x="147900" y="4794738"/>
              <a:chExt cx="2384250" cy="200850"/>
            </a:xfrm>
          </p:grpSpPr>
          <p:sp>
            <p:nvSpPr>
              <p:cNvPr id="775" name="Google Shape;775;p13"/>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13"/>
            <p:cNvGrpSpPr/>
            <p:nvPr/>
          </p:nvGrpSpPr>
          <p:grpSpPr>
            <a:xfrm flipH="1">
              <a:off x="147900" y="4135564"/>
              <a:ext cx="995100" cy="860036"/>
              <a:chOff x="5771125" y="2121264"/>
              <a:chExt cx="995100" cy="860036"/>
            </a:xfrm>
          </p:grpSpPr>
          <p:sp>
            <p:nvSpPr>
              <p:cNvPr id="808" name="Google Shape;808;p13"/>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3"/>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3"/>
            <p:cNvGrpSpPr/>
            <p:nvPr/>
          </p:nvGrpSpPr>
          <p:grpSpPr>
            <a:xfrm rot="10800000">
              <a:off x="147900" y="141988"/>
              <a:ext cx="200850" cy="686400"/>
              <a:chOff x="147900" y="141988"/>
              <a:chExt cx="200850" cy="686400"/>
            </a:xfrm>
          </p:grpSpPr>
          <p:sp>
            <p:nvSpPr>
              <p:cNvPr id="837" name="Google Shape;837;p13"/>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13"/>
            <p:cNvGrpSpPr/>
            <p:nvPr/>
          </p:nvGrpSpPr>
          <p:grpSpPr>
            <a:xfrm rot="5400000">
              <a:off x="8089425" y="4088913"/>
              <a:ext cx="200850" cy="1612500"/>
              <a:chOff x="147900" y="913738"/>
              <a:chExt cx="200850" cy="1612500"/>
            </a:xfrm>
          </p:grpSpPr>
          <p:sp>
            <p:nvSpPr>
              <p:cNvPr id="848" name="Google Shape;848;p13"/>
              <p:cNvSpPr/>
              <p:nvPr/>
            </p:nvSpPr>
            <p:spPr>
              <a:xfrm rot="5400000">
                <a:off x="27975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rot="5400000">
                <a:off x="27975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rot="5400000">
                <a:off x="27975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rot="5400000">
                <a:off x="27975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rot="5400000">
                <a:off x="27975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rot="5400000">
                <a:off x="27975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rot="5400000">
                <a:off x="27975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rot="5400000">
                <a:off x="27975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rot="5400000">
                <a:off x="27975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rot="5400000">
                <a:off x="27975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rot="5400000">
                <a:off x="27975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rot="5400000">
                <a:off x="14790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rot="5400000">
                <a:off x="14790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rot="5400000">
                <a:off x="14790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rot="5400000">
                <a:off x="14790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rot="5400000">
                <a:off x="14790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rot="5400000">
                <a:off x="14790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rot="5400000">
                <a:off x="14790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rot="5400000">
                <a:off x="14790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rot="5400000">
                <a:off x="14790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rot="5400000">
                <a:off x="14790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rot="5400000">
                <a:off x="14790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870" name="Shape 870"/>
        <p:cNvGrpSpPr/>
        <p:nvPr/>
      </p:nvGrpSpPr>
      <p:grpSpPr>
        <a:xfrm>
          <a:off x="0" y="0"/>
          <a:ext cx="0" cy="0"/>
          <a:chOff x="0" y="0"/>
          <a:chExt cx="0" cy="0"/>
        </a:xfrm>
      </p:grpSpPr>
      <p:sp>
        <p:nvSpPr>
          <p:cNvPr id="871" name="Google Shape;871;p1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72" name="Google Shape;872;p14"/>
          <p:cNvGrpSpPr/>
          <p:nvPr/>
        </p:nvGrpSpPr>
        <p:grpSpPr>
          <a:xfrm>
            <a:off x="0" y="0"/>
            <a:ext cx="9143950" cy="5143500"/>
            <a:chOff x="0" y="0"/>
            <a:chExt cx="9143950" cy="5143500"/>
          </a:xfrm>
        </p:grpSpPr>
        <p:sp>
          <p:nvSpPr>
            <p:cNvPr id="873" name="Google Shape;873;p14"/>
            <p:cNvSpPr/>
            <p:nvPr/>
          </p:nvSpPr>
          <p:spPr>
            <a:xfrm>
              <a:off x="2209150" y="0"/>
              <a:ext cx="69348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14"/>
            <p:cNvGrpSpPr/>
            <p:nvPr/>
          </p:nvGrpSpPr>
          <p:grpSpPr>
            <a:xfrm rot="5400000">
              <a:off x="7703550" y="1233688"/>
              <a:ext cx="2384250" cy="200850"/>
              <a:chOff x="147900" y="4794738"/>
              <a:chExt cx="2384250" cy="200850"/>
            </a:xfrm>
          </p:grpSpPr>
          <p:sp>
            <p:nvSpPr>
              <p:cNvPr id="876" name="Google Shape;876;p14"/>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14"/>
            <p:cNvGrpSpPr/>
            <p:nvPr/>
          </p:nvGrpSpPr>
          <p:grpSpPr>
            <a:xfrm flipH="1">
              <a:off x="147900" y="4135564"/>
              <a:ext cx="995100" cy="860036"/>
              <a:chOff x="5771125" y="2121264"/>
              <a:chExt cx="995100" cy="860036"/>
            </a:xfrm>
          </p:grpSpPr>
          <p:sp>
            <p:nvSpPr>
              <p:cNvPr id="909" name="Google Shape;909;p14"/>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4"/>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4"/>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14"/>
            <p:cNvGrpSpPr/>
            <p:nvPr/>
          </p:nvGrpSpPr>
          <p:grpSpPr>
            <a:xfrm rot="10800000">
              <a:off x="147900" y="141988"/>
              <a:ext cx="200850" cy="686400"/>
              <a:chOff x="147900" y="141988"/>
              <a:chExt cx="200850" cy="686400"/>
            </a:xfrm>
          </p:grpSpPr>
          <p:sp>
            <p:nvSpPr>
              <p:cNvPr id="938" name="Google Shape;938;p14"/>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4"/>
            <p:cNvGrpSpPr/>
            <p:nvPr/>
          </p:nvGrpSpPr>
          <p:grpSpPr>
            <a:xfrm rot="5400000">
              <a:off x="8089425" y="4088913"/>
              <a:ext cx="200850" cy="1612500"/>
              <a:chOff x="147900" y="913738"/>
              <a:chExt cx="200850" cy="1612500"/>
            </a:xfrm>
          </p:grpSpPr>
          <p:sp>
            <p:nvSpPr>
              <p:cNvPr id="949" name="Google Shape;949;p14"/>
              <p:cNvSpPr/>
              <p:nvPr/>
            </p:nvSpPr>
            <p:spPr>
              <a:xfrm rot="5400000">
                <a:off x="27975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rot="5400000">
                <a:off x="27975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rot="5400000">
                <a:off x="27975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rot="5400000">
                <a:off x="27975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rot="5400000">
                <a:off x="27975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rot="5400000">
                <a:off x="27975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rot="5400000">
                <a:off x="27975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rot="5400000">
                <a:off x="27975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rot="5400000">
                <a:off x="27975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rot="5400000">
                <a:off x="27975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rot="5400000">
                <a:off x="27975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rot="5400000">
                <a:off x="14790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rot="5400000">
                <a:off x="14790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rot="5400000">
                <a:off x="14790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rot="5400000">
                <a:off x="14790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rot="5400000">
                <a:off x="14790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rot="5400000">
                <a:off x="14790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rot="5400000">
                <a:off x="14790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rot="5400000">
                <a:off x="14790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rot="5400000">
                <a:off x="14790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rot="5400000">
                <a:off x="14790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rot="5400000">
                <a:off x="14790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971" name="Shape 971"/>
        <p:cNvGrpSpPr/>
        <p:nvPr/>
      </p:nvGrpSpPr>
      <p:grpSpPr>
        <a:xfrm>
          <a:off x="0" y="0"/>
          <a:ext cx="0" cy="0"/>
          <a:chOff x="0" y="0"/>
          <a:chExt cx="0" cy="0"/>
        </a:xfrm>
      </p:grpSpPr>
      <p:sp>
        <p:nvSpPr>
          <p:cNvPr id="972" name="Google Shape;972;p1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73" name="Google Shape;973;p15"/>
          <p:cNvGrpSpPr/>
          <p:nvPr/>
        </p:nvGrpSpPr>
        <p:grpSpPr>
          <a:xfrm>
            <a:off x="0" y="0"/>
            <a:ext cx="8996100" cy="5143500"/>
            <a:chOff x="0" y="0"/>
            <a:chExt cx="8996100" cy="5143500"/>
          </a:xfrm>
        </p:grpSpPr>
        <p:sp>
          <p:nvSpPr>
            <p:cNvPr id="974" name="Google Shape;974;p15"/>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rot="5400000">
              <a:off x="72106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15"/>
            <p:cNvGrpSpPr/>
            <p:nvPr/>
          </p:nvGrpSpPr>
          <p:grpSpPr>
            <a:xfrm flipH="1" rot="10800000">
              <a:off x="8001000" y="141989"/>
              <a:ext cx="995100" cy="860036"/>
              <a:chOff x="5771125" y="2121264"/>
              <a:chExt cx="995100" cy="860036"/>
            </a:xfrm>
          </p:grpSpPr>
          <p:sp>
            <p:nvSpPr>
              <p:cNvPr id="977" name="Google Shape;977;p15"/>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15"/>
            <p:cNvGrpSpPr/>
            <p:nvPr/>
          </p:nvGrpSpPr>
          <p:grpSpPr>
            <a:xfrm rot="5400000">
              <a:off x="-943800" y="3703038"/>
              <a:ext cx="2384250" cy="200850"/>
              <a:chOff x="147900" y="4794738"/>
              <a:chExt cx="2384250" cy="200850"/>
            </a:xfrm>
          </p:grpSpPr>
          <p:sp>
            <p:nvSpPr>
              <p:cNvPr id="1006" name="Google Shape;1006;p15"/>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5"/>
            <p:cNvGrpSpPr/>
            <p:nvPr/>
          </p:nvGrpSpPr>
          <p:grpSpPr>
            <a:xfrm rot="5400000">
              <a:off x="8552475" y="4551963"/>
              <a:ext cx="200850" cy="686400"/>
              <a:chOff x="147900" y="141988"/>
              <a:chExt cx="200850" cy="686400"/>
            </a:xfrm>
          </p:grpSpPr>
          <p:sp>
            <p:nvSpPr>
              <p:cNvPr id="1039" name="Google Shape;1039;p15"/>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1049" name="Shape 1049"/>
        <p:cNvGrpSpPr/>
        <p:nvPr/>
      </p:nvGrpSpPr>
      <p:grpSpPr>
        <a:xfrm>
          <a:off x="0" y="0"/>
          <a:ext cx="0" cy="0"/>
          <a:chOff x="0" y="0"/>
          <a:chExt cx="0" cy="0"/>
        </a:xfrm>
      </p:grpSpPr>
      <p:sp>
        <p:nvSpPr>
          <p:cNvPr id="1050" name="Google Shape;1050;p1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51" name="Google Shape;1051;p16"/>
          <p:cNvGrpSpPr/>
          <p:nvPr/>
        </p:nvGrpSpPr>
        <p:grpSpPr>
          <a:xfrm>
            <a:off x="0" y="0"/>
            <a:ext cx="9144000" cy="5143500"/>
            <a:chOff x="0" y="0"/>
            <a:chExt cx="9144000" cy="5143500"/>
          </a:xfrm>
        </p:grpSpPr>
        <p:sp>
          <p:nvSpPr>
            <p:cNvPr id="1052" name="Google Shape;1052;p16"/>
            <p:cNvSpPr/>
            <p:nvPr/>
          </p:nvSpPr>
          <p:spPr>
            <a:xfrm rot="-5400000">
              <a:off x="-14464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rot="10800000">
              <a:off x="591210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16"/>
            <p:cNvGrpSpPr/>
            <p:nvPr/>
          </p:nvGrpSpPr>
          <p:grpSpPr>
            <a:xfrm rot="10800000">
              <a:off x="147900" y="147900"/>
              <a:ext cx="995100" cy="860036"/>
              <a:chOff x="5771125" y="2121264"/>
              <a:chExt cx="995100" cy="860036"/>
            </a:xfrm>
          </p:grpSpPr>
          <p:sp>
            <p:nvSpPr>
              <p:cNvPr id="1055" name="Google Shape;1055;p16"/>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16"/>
            <p:cNvGrpSpPr/>
            <p:nvPr/>
          </p:nvGrpSpPr>
          <p:grpSpPr>
            <a:xfrm rot="10800000">
              <a:off x="6611850" y="147913"/>
              <a:ext cx="2384250" cy="200850"/>
              <a:chOff x="147900" y="4794738"/>
              <a:chExt cx="2384250" cy="200850"/>
            </a:xfrm>
          </p:grpSpPr>
          <p:sp>
            <p:nvSpPr>
              <p:cNvPr id="1084" name="Google Shape;1084;p16"/>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6"/>
            <p:cNvGrpSpPr/>
            <p:nvPr/>
          </p:nvGrpSpPr>
          <p:grpSpPr>
            <a:xfrm rot="-5400000">
              <a:off x="7703550" y="3708963"/>
              <a:ext cx="2384250" cy="200850"/>
              <a:chOff x="147900" y="4794738"/>
              <a:chExt cx="2384250" cy="200850"/>
            </a:xfrm>
          </p:grpSpPr>
          <p:sp>
            <p:nvSpPr>
              <p:cNvPr id="1117" name="Google Shape;1117;p16"/>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49" name="Shape 1149"/>
        <p:cNvGrpSpPr/>
        <p:nvPr/>
      </p:nvGrpSpPr>
      <p:grpSpPr>
        <a:xfrm>
          <a:off x="0" y="0"/>
          <a:ext cx="0" cy="0"/>
          <a:chOff x="0" y="0"/>
          <a:chExt cx="0" cy="0"/>
        </a:xfrm>
      </p:grpSpPr>
      <p:sp>
        <p:nvSpPr>
          <p:cNvPr id="1150" name="Google Shape;1150;p17"/>
          <p:cNvSpPr txBox="1"/>
          <p:nvPr>
            <p:ph hasCustomPrompt="1" type="title"/>
          </p:nvPr>
        </p:nvSpPr>
        <p:spPr>
          <a:xfrm>
            <a:off x="715100" y="276836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151" name="Google Shape;1151;p17"/>
          <p:cNvSpPr txBox="1"/>
          <p:nvPr>
            <p:ph idx="1" type="subTitle"/>
          </p:nvPr>
        </p:nvSpPr>
        <p:spPr>
          <a:xfrm>
            <a:off x="715100" y="3537251"/>
            <a:ext cx="3492600" cy="3657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lt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152" name="Google Shape;1152;p17"/>
          <p:cNvSpPr txBox="1"/>
          <p:nvPr>
            <p:ph hasCustomPrompt="1" idx="2" type="title"/>
          </p:nvPr>
        </p:nvSpPr>
        <p:spPr>
          <a:xfrm>
            <a:off x="2825700" y="1240549"/>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153" name="Google Shape;1153;p17"/>
          <p:cNvSpPr txBox="1"/>
          <p:nvPr>
            <p:ph idx="3" type="subTitle"/>
          </p:nvPr>
        </p:nvSpPr>
        <p:spPr>
          <a:xfrm>
            <a:off x="2825700" y="2009455"/>
            <a:ext cx="3492600" cy="3657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lt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154" name="Google Shape;1154;p17"/>
          <p:cNvSpPr txBox="1"/>
          <p:nvPr>
            <p:ph hasCustomPrompt="1" idx="4" type="title"/>
          </p:nvPr>
        </p:nvSpPr>
        <p:spPr>
          <a:xfrm>
            <a:off x="4936300" y="276836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155" name="Google Shape;1155;p17"/>
          <p:cNvSpPr txBox="1"/>
          <p:nvPr>
            <p:ph idx="5" type="subTitle"/>
          </p:nvPr>
        </p:nvSpPr>
        <p:spPr>
          <a:xfrm>
            <a:off x="4936300" y="3537251"/>
            <a:ext cx="3492600" cy="3657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lt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1156" name="Google Shape;1156;p17"/>
          <p:cNvGrpSpPr/>
          <p:nvPr/>
        </p:nvGrpSpPr>
        <p:grpSpPr>
          <a:xfrm>
            <a:off x="0" y="0"/>
            <a:ext cx="9144000" cy="5143500"/>
            <a:chOff x="0" y="0"/>
            <a:chExt cx="9144000" cy="5143500"/>
          </a:xfrm>
        </p:grpSpPr>
        <p:sp>
          <p:nvSpPr>
            <p:cNvPr id="1157" name="Google Shape;1157;p17"/>
            <p:cNvSpPr/>
            <p:nvPr/>
          </p:nvSpPr>
          <p:spPr>
            <a:xfrm rot="-5400000">
              <a:off x="-14464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rot="10800000">
              <a:off x="591210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17"/>
            <p:cNvGrpSpPr/>
            <p:nvPr/>
          </p:nvGrpSpPr>
          <p:grpSpPr>
            <a:xfrm rot="10800000">
              <a:off x="147900" y="147900"/>
              <a:ext cx="995100" cy="860036"/>
              <a:chOff x="5771125" y="2121264"/>
              <a:chExt cx="995100" cy="860036"/>
            </a:xfrm>
          </p:grpSpPr>
          <p:sp>
            <p:nvSpPr>
              <p:cNvPr id="1160" name="Google Shape;1160;p17"/>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17"/>
            <p:cNvGrpSpPr/>
            <p:nvPr/>
          </p:nvGrpSpPr>
          <p:grpSpPr>
            <a:xfrm rot="10800000">
              <a:off x="6611850" y="147913"/>
              <a:ext cx="2384250" cy="200850"/>
              <a:chOff x="147900" y="4794738"/>
              <a:chExt cx="2384250" cy="200850"/>
            </a:xfrm>
          </p:grpSpPr>
          <p:sp>
            <p:nvSpPr>
              <p:cNvPr id="1189" name="Google Shape;1189;p17"/>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7"/>
            <p:cNvGrpSpPr/>
            <p:nvPr/>
          </p:nvGrpSpPr>
          <p:grpSpPr>
            <a:xfrm rot="-5400000">
              <a:off x="7703550" y="3708963"/>
              <a:ext cx="2384250" cy="200850"/>
              <a:chOff x="147900" y="4794738"/>
              <a:chExt cx="2384250" cy="200850"/>
            </a:xfrm>
          </p:grpSpPr>
          <p:sp>
            <p:nvSpPr>
              <p:cNvPr id="1222" name="Google Shape;1222;p17"/>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254" name="Shape 1254"/>
        <p:cNvGrpSpPr/>
        <p:nvPr/>
      </p:nvGrpSpPr>
      <p:grpSpPr>
        <a:xfrm>
          <a:off x="0" y="0"/>
          <a:ext cx="0" cy="0"/>
          <a:chOff x="0" y="0"/>
          <a:chExt cx="0" cy="0"/>
        </a:xfrm>
      </p:grpSpPr>
      <p:sp>
        <p:nvSpPr>
          <p:cNvPr id="1255" name="Google Shape;1255;p18"/>
          <p:cNvSpPr txBox="1"/>
          <p:nvPr>
            <p:ph type="title"/>
          </p:nvPr>
        </p:nvSpPr>
        <p:spPr>
          <a:xfrm>
            <a:off x="1341200" y="3304100"/>
            <a:ext cx="6461700" cy="57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6" name="Google Shape;1256;p18"/>
          <p:cNvSpPr txBox="1"/>
          <p:nvPr>
            <p:ph idx="1" type="subTitle"/>
          </p:nvPr>
        </p:nvSpPr>
        <p:spPr>
          <a:xfrm>
            <a:off x="1341275" y="3880100"/>
            <a:ext cx="6461700" cy="576000"/>
          </a:xfrm>
          <a:prstGeom prst="rect">
            <a:avLst/>
          </a:prstGeom>
          <a:solidFill>
            <a:schemeClr val="dk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7" name="Google Shape;1257;p18"/>
          <p:cNvSpPr/>
          <p:nvPr/>
        </p:nvSpPr>
        <p:spPr>
          <a:xfrm>
            <a:off x="1783075" y="133350"/>
            <a:ext cx="7212900" cy="208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8" name="Google Shape;1258;p18"/>
          <p:cNvGrpSpPr/>
          <p:nvPr/>
        </p:nvGrpSpPr>
        <p:grpSpPr>
          <a:xfrm rot="10800000">
            <a:off x="147900" y="147900"/>
            <a:ext cx="995100" cy="860036"/>
            <a:chOff x="5771125" y="2121264"/>
            <a:chExt cx="995100" cy="860036"/>
          </a:xfrm>
        </p:grpSpPr>
        <p:sp>
          <p:nvSpPr>
            <p:cNvPr id="1259" name="Google Shape;1259;p18"/>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18"/>
          <p:cNvSpPr/>
          <p:nvPr/>
        </p:nvSpPr>
        <p:spPr>
          <a:xfrm rot="10800000">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18"/>
          <p:cNvGrpSpPr/>
          <p:nvPr/>
        </p:nvGrpSpPr>
        <p:grpSpPr>
          <a:xfrm rot="5400000">
            <a:off x="-943700" y="3708963"/>
            <a:ext cx="2384250" cy="200850"/>
            <a:chOff x="147900" y="4794738"/>
            <a:chExt cx="2384250" cy="200850"/>
          </a:xfrm>
        </p:grpSpPr>
        <p:sp>
          <p:nvSpPr>
            <p:cNvPr id="1289" name="Google Shape;1289;p18"/>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8"/>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8"/>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8"/>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8"/>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8"/>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8"/>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18"/>
          <p:cNvGrpSpPr/>
          <p:nvPr/>
        </p:nvGrpSpPr>
        <p:grpSpPr>
          <a:xfrm>
            <a:off x="6611725" y="4794738"/>
            <a:ext cx="2384250" cy="200850"/>
            <a:chOff x="147900" y="4794738"/>
            <a:chExt cx="2384250" cy="200850"/>
          </a:xfrm>
        </p:grpSpPr>
        <p:sp>
          <p:nvSpPr>
            <p:cNvPr id="1322" name="Google Shape;1322;p18"/>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8"/>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8"/>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8"/>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8"/>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8"/>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8"/>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8"/>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8"/>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8"/>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8"/>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8"/>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8"/>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8"/>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8"/>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8"/>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8"/>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8"/>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8"/>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8"/>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8"/>
          <p:cNvSpPr/>
          <p:nvPr>
            <p:ph idx="2" type="pic"/>
          </p:nvPr>
        </p:nvSpPr>
        <p:spPr>
          <a:xfrm>
            <a:off x="715100" y="534989"/>
            <a:ext cx="2488800" cy="2488800"/>
          </a:xfrm>
          <a:prstGeom prst="rect">
            <a:avLst/>
          </a:prstGeom>
          <a:noFill/>
          <a:ln>
            <a:noFill/>
          </a:ln>
        </p:spPr>
      </p:sp>
      <p:sp>
        <p:nvSpPr>
          <p:cNvPr id="1355" name="Google Shape;1355;p18"/>
          <p:cNvSpPr/>
          <p:nvPr>
            <p:ph idx="3" type="pic"/>
          </p:nvPr>
        </p:nvSpPr>
        <p:spPr>
          <a:xfrm>
            <a:off x="3327618" y="534989"/>
            <a:ext cx="2488800" cy="2488800"/>
          </a:xfrm>
          <a:prstGeom prst="rect">
            <a:avLst/>
          </a:prstGeom>
          <a:noFill/>
          <a:ln>
            <a:noFill/>
          </a:ln>
        </p:spPr>
      </p:sp>
      <p:sp>
        <p:nvSpPr>
          <p:cNvPr id="1356" name="Google Shape;1356;p18"/>
          <p:cNvSpPr/>
          <p:nvPr>
            <p:ph idx="4" type="pic"/>
          </p:nvPr>
        </p:nvSpPr>
        <p:spPr>
          <a:xfrm>
            <a:off x="5940136" y="534989"/>
            <a:ext cx="2488800" cy="2488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357" name="Shape 1357"/>
        <p:cNvGrpSpPr/>
        <p:nvPr/>
      </p:nvGrpSpPr>
      <p:grpSpPr>
        <a:xfrm>
          <a:off x="0" y="0"/>
          <a:ext cx="0" cy="0"/>
          <a:chOff x="0" y="0"/>
          <a:chExt cx="0" cy="0"/>
        </a:xfrm>
      </p:grpSpPr>
      <p:grpSp>
        <p:nvGrpSpPr>
          <p:cNvPr id="1358" name="Google Shape;1358;p19"/>
          <p:cNvGrpSpPr/>
          <p:nvPr/>
        </p:nvGrpSpPr>
        <p:grpSpPr>
          <a:xfrm>
            <a:off x="147900" y="142000"/>
            <a:ext cx="8996100" cy="5015200"/>
            <a:chOff x="147900" y="142000"/>
            <a:chExt cx="8996100" cy="5015200"/>
          </a:xfrm>
        </p:grpSpPr>
        <p:sp>
          <p:nvSpPr>
            <p:cNvPr id="1359" name="Google Shape;1359;p19"/>
            <p:cNvSpPr/>
            <p:nvPr/>
          </p:nvSpPr>
          <p:spPr>
            <a:xfrm>
              <a:off x="1854900" y="4059800"/>
              <a:ext cx="7289100" cy="10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19"/>
            <p:cNvGrpSpPr/>
            <p:nvPr/>
          </p:nvGrpSpPr>
          <p:grpSpPr>
            <a:xfrm rot="10800000">
              <a:off x="147900" y="142000"/>
              <a:ext cx="995100" cy="860036"/>
              <a:chOff x="5771125" y="2121264"/>
              <a:chExt cx="995100" cy="860036"/>
            </a:xfrm>
          </p:grpSpPr>
          <p:sp>
            <p:nvSpPr>
              <p:cNvPr id="1361" name="Google Shape;1361;p19"/>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19"/>
            <p:cNvGrpSpPr/>
            <p:nvPr/>
          </p:nvGrpSpPr>
          <p:grpSpPr>
            <a:xfrm flipH="1">
              <a:off x="147900" y="4167213"/>
              <a:ext cx="200850" cy="686400"/>
              <a:chOff x="147900" y="141988"/>
              <a:chExt cx="200850" cy="686400"/>
            </a:xfrm>
          </p:grpSpPr>
          <p:sp>
            <p:nvSpPr>
              <p:cNvPr id="1390" name="Google Shape;1390;p19"/>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19"/>
            <p:cNvGrpSpPr/>
            <p:nvPr/>
          </p:nvGrpSpPr>
          <p:grpSpPr>
            <a:xfrm flipH="1" rot="5400000">
              <a:off x="8089425" y="4088913"/>
              <a:ext cx="200850" cy="1612500"/>
              <a:chOff x="147900" y="913738"/>
              <a:chExt cx="200850" cy="1612500"/>
            </a:xfrm>
          </p:grpSpPr>
          <p:sp>
            <p:nvSpPr>
              <p:cNvPr id="1401" name="Google Shape;1401;p19"/>
              <p:cNvSpPr/>
              <p:nvPr/>
            </p:nvSpPr>
            <p:spPr>
              <a:xfrm rot="5400000">
                <a:off x="279750" y="12224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rot="5400000">
                <a:off x="279750" y="913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rot="5400000">
                <a:off x="279750" y="10680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rot="5400000">
                <a:off x="279750" y="13767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rot="5400000">
                <a:off x="279750" y="15311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rot="5400000">
                <a:off x="279750" y="16854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rot="5400000">
                <a:off x="279750" y="18398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rot="5400000">
                <a:off x="279750" y="19941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rot="5400000">
                <a:off x="279750" y="21485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rot="5400000">
                <a:off x="279750" y="23028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rot="5400000">
                <a:off x="279750" y="24572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rot="5400000">
                <a:off x="147900" y="12224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rot="5400000">
                <a:off x="147900" y="913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rot="5400000">
                <a:off x="147900" y="10680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rot="5400000">
                <a:off x="147900" y="13767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rot="5400000">
                <a:off x="147900" y="15311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rot="5400000">
                <a:off x="147900" y="16854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rot="5400000">
                <a:off x="147900" y="18398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rot="5400000">
                <a:off x="147900" y="19941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rot="5400000">
                <a:off x="147900" y="21485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rot="5400000">
                <a:off x="147900" y="23028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rot="5400000">
                <a:off x="147900" y="24572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3" name="Google Shape;1423;p19"/>
          <p:cNvSpPr txBox="1"/>
          <p:nvPr>
            <p:ph type="title"/>
          </p:nvPr>
        </p:nvSpPr>
        <p:spPr>
          <a:xfrm>
            <a:off x="720000" y="1565850"/>
            <a:ext cx="3932700" cy="109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4" name="Google Shape;1424;p19"/>
          <p:cNvSpPr txBox="1"/>
          <p:nvPr>
            <p:ph idx="1" type="subTitle"/>
          </p:nvPr>
        </p:nvSpPr>
        <p:spPr>
          <a:xfrm>
            <a:off x="720000" y="2663250"/>
            <a:ext cx="3932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5" name="Google Shape;1425;p19"/>
          <p:cNvSpPr/>
          <p:nvPr>
            <p:ph idx="2" type="pic"/>
          </p:nvPr>
        </p:nvSpPr>
        <p:spPr>
          <a:xfrm>
            <a:off x="5063025" y="535000"/>
            <a:ext cx="3366000" cy="40734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1426" name="Shape 1426"/>
        <p:cNvGrpSpPr/>
        <p:nvPr/>
      </p:nvGrpSpPr>
      <p:grpSpPr>
        <a:xfrm>
          <a:off x="0" y="0"/>
          <a:ext cx="0" cy="0"/>
          <a:chOff x="0" y="0"/>
          <a:chExt cx="0" cy="0"/>
        </a:xfrm>
      </p:grpSpPr>
      <p:sp>
        <p:nvSpPr>
          <p:cNvPr id="1427" name="Google Shape;1427;p2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8" name="Google Shape;1428;p20"/>
          <p:cNvSpPr txBox="1"/>
          <p:nvPr>
            <p:ph idx="1" type="subTitle"/>
          </p:nvPr>
        </p:nvSpPr>
        <p:spPr>
          <a:xfrm>
            <a:off x="715100" y="1177225"/>
            <a:ext cx="77040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429" name="Google Shape;1429;p20"/>
          <p:cNvSpPr txBox="1"/>
          <p:nvPr>
            <p:ph idx="2" type="subTitle"/>
          </p:nvPr>
        </p:nvSpPr>
        <p:spPr>
          <a:xfrm>
            <a:off x="715200" y="2150968"/>
            <a:ext cx="7704000" cy="14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430" name="Google Shape;1430;p20"/>
          <p:cNvSpPr txBox="1"/>
          <p:nvPr>
            <p:ph idx="3" type="subTitle"/>
          </p:nvPr>
        </p:nvSpPr>
        <p:spPr>
          <a:xfrm>
            <a:off x="715100" y="3709410"/>
            <a:ext cx="77040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1431" name="Google Shape;1431;p20"/>
          <p:cNvGrpSpPr/>
          <p:nvPr/>
        </p:nvGrpSpPr>
        <p:grpSpPr>
          <a:xfrm>
            <a:off x="0" y="0"/>
            <a:ext cx="9144000" cy="5143500"/>
            <a:chOff x="0" y="0"/>
            <a:chExt cx="9144000" cy="5143500"/>
          </a:xfrm>
        </p:grpSpPr>
        <p:sp>
          <p:nvSpPr>
            <p:cNvPr id="1432" name="Google Shape;1432;p20"/>
            <p:cNvSpPr/>
            <p:nvPr/>
          </p:nvSpPr>
          <p:spPr>
            <a:xfrm rot="5400000">
              <a:off x="7358550" y="33580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a:off x="0" y="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20"/>
            <p:cNvGrpSpPr/>
            <p:nvPr/>
          </p:nvGrpSpPr>
          <p:grpSpPr>
            <a:xfrm>
              <a:off x="8001000" y="4135564"/>
              <a:ext cx="995100" cy="860036"/>
              <a:chOff x="5771125" y="2121264"/>
              <a:chExt cx="995100" cy="860036"/>
            </a:xfrm>
          </p:grpSpPr>
          <p:sp>
            <p:nvSpPr>
              <p:cNvPr id="1435" name="Google Shape;1435;p20"/>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0"/>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0"/>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0"/>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20"/>
            <p:cNvGrpSpPr/>
            <p:nvPr/>
          </p:nvGrpSpPr>
          <p:grpSpPr>
            <a:xfrm>
              <a:off x="147900" y="4794738"/>
              <a:ext cx="2384250" cy="200850"/>
              <a:chOff x="147900" y="4794738"/>
              <a:chExt cx="2384250" cy="200850"/>
            </a:xfrm>
          </p:grpSpPr>
          <p:sp>
            <p:nvSpPr>
              <p:cNvPr id="1464" name="Google Shape;1464;p20"/>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0"/>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0"/>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0"/>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0"/>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0"/>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0"/>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0"/>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20"/>
            <p:cNvGrpSpPr/>
            <p:nvPr/>
          </p:nvGrpSpPr>
          <p:grpSpPr>
            <a:xfrm rot="5400000">
              <a:off x="-943800" y="1233688"/>
              <a:ext cx="2384250" cy="200850"/>
              <a:chOff x="147900" y="4794738"/>
              <a:chExt cx="2384250" cy="200850"/>
            </a:xfrm>
          </p:grpSpPr>
          <p:sp>
            <p:nvSpPr>
              <p:cNvPr id="1497" name="Google Shape;1497;p20"/>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0"/>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0"/>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0"/>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0"/>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0"/>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0"/>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
          <p:cNvSpPr/>
          <p:nvPr/>
        </p:nvSpPr>
        <p:spPr>
          <a:xfrm>
            <a:off x="6544650" y="-5900"/>
            <a:ext cx="2601300" cy="500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txBox="1"/>
          <p:nvPr>
            <p:ph type="title"/>
          </p:nvPr>
        </p:nvSpPr>
        <p:spPr>
          <a:xfrm>
            <a:off x="1839275" y="535000"/>
            <a:ext cx="39435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3"/>
          <p:cNvSpPr txBox="1"/>
          <p:nvPr>
            <p:ph hasCustomPrompt="1" idx="2" type="title"/>
          </p:nvPr>
        </p:nvSpPr>
        <p:spPr>
          <a:xfrm>
            <a:off x="721775" y="535000"/>
            <a:ext cx="1117500" cy="914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3" name="Google Shape;53;p3"/>
          <p:cNvSpPr/>
          <p:nvPr>
            <p:ph idx="3" type="pic"/>
          </p:nvPr>
        </p:nvSpPr>
        <p:spPr>
          <a:xfrm>
            <a:off x="721775" y="1638400"/>
            <a:ext cx="7707000" cy="2970000"/>
          </a:xfrm>
          <a:prstGeom prst="rect">
            <a:avLst/>
          </a:prstGeom>
          <a:noFill/>
          <a:ln>
            <a:noFill/>
          </a:ln>
        </p:spPr>
      </p:sp>
      <p:grpSp>
        <p:nvGrpSpPr>
          <p:cNvPr id="54" name="Google Shape;54;p3"/>
          <p:cNvGrpSpPr/>
          <p:nvPr/>
        </p:nvGrpSpPr>
        <p:grpSpPr>
          <a:xfrm rot="5400000">
            <a:off x="-943800" y="1233688"/>
            <a:ext cx="2384250" cy="200850"/>
            <a:chOff x="147900" y="4794738"/>
            <a:chExt cx="2384250" cy="200850"/>
          </a:xfrm>
        </p:grpSpPr>
        <p:sp>
          <p:nvSpPr>
            <p:cNvPr id="55" name="Google Shape;55;p3"/>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529" name="Shape 1529"/>
        <p:cNvGrpSpPr/>
        <p:nvPr/>
      </p:nvGrpSpPr>
      <p:grpSpPr>
        <a:xfrm>
          <a:off x="0" y="0"/>
          <a:ext cx="0" cy="0"/>
          <a:chOff x="0" y="0"/>
          <a:chExt cx="0" cy="0"/>
        </a:xfrm>
      </p:grpSpPr>
      <p:sp>
        <p:nvSpPr>
          <p:cNvPr id="1530" name="Google Shape;1530;p2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1" name="Google Shape;1531;p21"/>
          <p:cNvSpPr txBox="1"/>
          <p:nvPr>
            <p:ph idx="1" type="subTitle"/>
          </p:nvPr>
        </p:nvSpPr>
        <p:spPr>
          <a:xfrm>
            <a:off x="720200" y="2198827"/>
            <a:ext cx="2464800" cy="14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2" name="Google Shape;1532;p21"/>
          <p:cNvSpPr txBox="1"/>
          <p:nvPr>
            <p:ph idx="2" type="subTitle"/>
          </p:nvPr>
        </p:nvSpPr>
        <p:spPr>
          <a:xfrm>
            <a:off x="3339696" y="2198825"/>
            <a:ext cx="2464800" cy="14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3" name="Google Shape;1533;p21"/>
          <p:cNvSpPr txBox="1"/>
          <p:nvPr>
            <p:ph idx="3" type="subTitle"/>
          </p:nvPr>
        </p:nvSpPr>
        <p:spPr>
          <a:xfrm>
            <a:off x="5959200" y="2198825"/>
            <a:ext cx="2464800" cy="14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4" name="Google Shape;1534;p21"/>
          <p:cNvSpPr txBox="1"/>
          <p:nvPr>
            <p:ph idx="4" type="subTitle"/>
          </p:nvPr>
        </p:nvSpPr>
        <p:spPr>
          <a:xfrm>
            <a:off x="720200" y="1806675"/>
            <a:ext cx="2464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535" name="Google Shape;1535;p21"/>
          <p:cNvSpPr txBox="1"/>
          <p:nvPr>
            <p:ph idx="5" type="subTitle"/>
          </p:nvPr>
        </p:nvSpPr>
        <p:spPr>
          <a:xfrm>
            <a:off x="3339700" y="1806675"/>
            <a:ext cx="2464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536" name="Google Shape;1536;p21"/>
          <p:cNvSpPr txBox="1"/>
          <p:nvPr>
            <p:ph idx="6" type="subTitle"/>
          </p:nvPr>
        </p:nvSpPr>
        <p:spPr>
          <a:xfrm>
            <a:off x="5959201" y="1806675"/>
            <a:ext cx="2464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537" name="Google Shape;1537;p21"/>
          <p:cNvSpPr/>
          <p:nvPr/>
        </p:nvSpPr>
        <p:spPr>
          <a:xfrm rot="5400000">
            <a:off x="7358550" y="33580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1"/>
          <p:cNvSpPr/>
          <p:nvPr/>
        </p:nvSpPr>
        <p:spPr>
          <a:xfrm>
            <a:off x="0" y="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9" name="Google Shape;1539;p21"/>
          <p:cNvGrpSpPr/>
          <p:nvPr/>
        </p:nvGrpSpPr>
        <p:grpSpPr>
          <a:xfrm>
            <a:off x="8001000" y="4135564"/>
            <a:ext cx="995100" cy="860036"/>
            <a:chOff x="5771125" y="2121264"/>
            <a:chExt cx="995100" cy="860036"/>
          </a:xfrm>
        </p:grpSpPr>
        <p:sp>
          <p:nvSpPr>
            <p:cNvPr id="1540" name="Google Shape;1540;p21"/>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1"/>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1"/>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1"/>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1"/>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1"/>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1"/>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1"/>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1"/>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1"/>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1"/>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1"/>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1"/>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1"/>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1"/>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1"/>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1"/>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1"/>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1"/>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1"/>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1"/>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1"/>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1"/>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1"/>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1"/>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1"/>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1"/>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1"/>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21"/>
          <p:cNvGrpSpPr/>
          <p:nvPr/>
        </p:nvGrpSpPr>
        <p:grpSpPr>
          <a:xfrm>
            <a:off x="147900" y="4794738"/>
            <a:ext cx="2384250" cy="200850"/>
            <a:chOff x="147900" y="4794738"/>
            <a:chExt cx="2384250" cy="200850"/>
          </a:xfrm>
        </p:grpSpPr>
        <p:sp>
          <p:nvSpPr>
            <p:cNvPr id="1569" name="Google Shape;1569;p21"/>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1"/>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1"/>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1"/>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1"/>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1"/>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1"/>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1"/>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1"/>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1"/>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1"/>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1"/>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1"/>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1"/>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1"/>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1"/>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1"/>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1"/>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1"/>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1"/>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1"/>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1"/>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1"/>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1"/>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1"/>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1"/>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21"/>
          <p:cNvGrpSpPr/>
          <p:nvPr/>
        </p:nvGrpSpPr>
        <p:grpSpPr>
          <a:xfrm rot="5400000">
            <a:off x="-943800" y="1233688"/>
            <a:ext cx="2384250" cy="200850"/>
            <a:chOff x="147900" y="4794738"/>
            <a:chExt cx="2384250" cy="200850"/>
          </a:xfrm>
        </p:grpSpPr>
        <p:sp>
          <p:nvSpPr>
            <p:cNvPr id="1602" name="Google Shape;1602;p21"/>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1"/>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1"/>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1"/>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1"/>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1"/>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1"/>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1"/>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1"/>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1"/>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1"/>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1"/>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1"/>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1"/>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1"/>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1"/>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1"/>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1"/>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1"/>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1"/>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1"/>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1"/>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1"/>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1"/>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34" name="Shape 1634"/>
        <p:cNvGrpSpPr/>
        <p:nvPr/>
      </p:nvGrpSpPr>
      <p:grpSpPr>
        <a:xfrm>
          <a:off x="0" y="0"/>
          <a:ext cx="0" cy="0"/>
          <a:chOff x="0" y="0"/>
          <a:chExt cx="0" cy="0"/>
        </a:xfrm>
      </p:grpSpPr>
      <p:sp>
        <p:nvSpPr>
          <p:cNvPr id="1635" name="Google Shape;1635;p2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6" name="Google Shape;1636;p22"/>
          <p:cNvSpPr txBox="1"/>
          <p:nvPr>
            <p:ph idx="1" type="subTitle"/>
          </p:nvPr>
        </p:nvSpPr>
        <p:spPr>
          <a:xfrm>
            <a:off x="861897" y="1470425"/>
            <a:ext cx="35958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637" name="Google Shape;1637;p22"/>
          <p:cNvSpPr txBox="1"/>
          <p:nvPr>
            <p:ph idx="2" type="subTitle"/>
          </p:nvPr>
        </p:nvSpPr>
        <p:spPr>
          <a:xfrm>
            <a:off x="861899" y="1863629"/>
            <a:ext cx="3595800" cy="91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8" name="Google Shape;1638;p22"/>
          <p:cNvSpPr txBox="1"/>
          <p:nvPr>
            <p:ph idx="3" type="subTitle"/>
          </p:nvPr>
        </p:nvSpPr>
        <p:spPr>
          <a:xfrm>
            <a:off x="4686303" y="1863629"/>
            <a:ext cx="3595800" cy="91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9" name="Google Shape;1639;p22"/>
          <p:cNvSpPr txBox="1"/>
          <p:nvPr>
            <p:ph idx="4" type="subTitle"/>
          </p:nvPr>
        </p:nvSpPr>
        <p:spPr>
          <a:xfrm>
            <a:off x="861899" y="3428302"/>
            <a:ext cx="3595800" cy="91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0" name="Google Shape;1640;p22"/>
          <p:cNvSpPr txBox="1"/>
          <p:nvPr>
            <p:ph idx="5" type="subTitle"/>
          </p:nvPr>
        </p:nvSpPr>
        <p:spPr>
          <a:xfrm>
            <a:off x="4686303" y="3428302"/>
            <a:ext cx="3595800" cy="91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1" name="Google Shape;1641;p22"/>
          <p:cNvSpPr txBox="1"/>
          <p:nvPr>
            <p:ph idx="6" type="subTitle"/>
          </p:nvPr>
        </p:nvSpPr>
        <p:spPr>
          <a:xfrm>
            <a:off x="861897" y="3035098"/>
            <a:ext cx="35958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642" name="Google Shape;1642;p22"/>
          <p:cNvSpPr txBox="1"/>
          <p:nvPr>
            <p:ph idx="7" type="subTitle"/>
          </p:nvPr>
        </p:nvSpPr>
        <p:spPr>
          <a:xfrm>
            <a:off x="4686300" y="1470425"/>
            <a:ext cx="35958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643" name="Google Shape;1643;p22"/>
          <p:cNvSpPr txBox="1"/>
          <p:nvPr>
            <p:ph idx="8" type="subTitle"/>
          </p:nvPr>
        </p:nvSpPr>
        <p:spPr>
          <a:xfrm>
            <a:off x="4686300" y="3035098"/>
            <a:ext cx="35958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1644" name="Google Shape;1644;p22"/>
          <p:cNvGrpSpPr/>
          <p:nvPr/>
        </p:nvGrpSpPr>
        <p:grpSpPr>
          <a:xfrm>
            <a:off x="0" y="0"/>
            <a:ext cx="9143950" cy="5143500"/>
            <a:chOff x="0" y="0"/>
            <a:chExt cx="9143950" cy="5143500"/>
          </a:xfrm>
        </p:grpSpPr>
        <p:sp>
          <p:nvSpPr>
            <p:cNvPr id="1645" name="Google Shape;1645;p22"/>
            <p:cNvSpPr/>
            <p:nvPr/>
          </p:nvSpPr>
          <p:spPr>
            <a:xfrm>
              <a:off x="2209150" y="0"/>
              <a:ext cx="69348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2"/>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22"/>
            <p:cNvGrpSpPr/>
            <p:nvPr/>
          </p:nvGrpSpPr>
          <p:grpSpPr>
            <a:xfrm rot="5400000">
              <a:off x="7703550" y="1233688"/>
              <a:ext cx="2384250" cy="200850"/>
              <a:chOff x="147900" y="4794738"/>
              <a:chExt cx="2384250" cy="200850"/>
            </a:xfrm>
          </p:grpSpPr>
          <p:sp>
            <p:nvSpPr>
              <p:cNvPr id="1648" name="Google Shape;1648;p22"/>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2"/>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2"/>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2"/>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2"/>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2"/>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2"/>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2"/>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2"/>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2"/>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2"/>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2"/>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2"/>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2"/>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2"/>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2"/>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2"/>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2"/>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2"/>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2"/>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2"/>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2"/>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2"/>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2"/>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2"/>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2"/>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2"/>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2"/>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2"/>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2"/>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2"/>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2"/>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22"/>
            <p:cNvGrpSpPr/>
            <p:nvPr/>
          </p:nvGrpSpPr>
          <p:grpSpPr>
            <a:xfrm flipH="1">
              <a:off x="147900" y="4135564"/>
              <a:ext cx="995100" cy="860036"/>
              <a:chOff x="5771125" y="2121264"/>
              <a:chExt cx="995100" cy="860036"/>
            </a:xfrm>
          </p:grpSpPr>
          <p:sp>
            <p:nvSpPr>
              <p:cNvPr id="1681" name="Google Shape;1681;p22"/>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2"/>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2"/>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2"/>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2"/>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2"/>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2"/>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2"/>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2"/>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2"/>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2"/>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2"/>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2"/>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2"/>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2"/>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2"/>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2"/>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2"/>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2"/>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2"/>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2"/>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2"/>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2"/>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2"/>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2"/>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22"/>
            <p:cNvGrpSpPr/>
            <p:nvPr/>
          </p:nvGrpSpPr>
          <p:grpSpPr>
            <a:xfrm rot="10800000">
              <a:off x="147900" y="141988"/>
              <a:ext cx="200850" cy="686400"/>
              <a:chOff x="147900" y="141988"/>
              <a:chExt cx="200850" cy="686400"/>
            </a:xfrm>
          </p:grpSpPr>
          <p:sp>
            <p:nvSpPr>
              <p:cNvPr id="1710" name="Google Shape;1710;p22"/>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2"/>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2"/>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2"/>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2"/>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2"/>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2"/>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2"/>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22"/>
            <p:cNvGrpSpPr/>
            <p:nvPr/>
          </p:nvGrpSpPr>
          <p:grpSpPr>
            <a:xfrm rot="5400000">
              <a:off x="8089425" y="4088913"/>
              <a:ext cx="200850" cy="1612500"/>
              <a:chOff x="147900" y="913738"/>
              <a:chExt cx="200850" cy="1612500"/>
            </a:xfrm>
          </p:grpSpPr>
          <p:sp>
            <p:nvSpPr>
              <p:cNvPr id="1721" name="Google Shape;1721;p22"/>
              <p:cNvSpPr/>
              <p:nvPr/>
            </p:nvSpPr>
            <p:spPr>
              <a:xfrm rot="5400000">
                <a:off x="27975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2"/>
              <p:cNvSpPr/>
              <p:nvPr/>
            </p:nvSpPr>
            <p:spPr>
              <a:xfrm rot="5400000">
                <a:off x="27975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2"/>
              <p:cNvSpPr/>
              <p:nvPr/>
            </p:nvSpPr>
            <p:spPr>
              <a:xfrm rot="5400000">
                <a:off x="27975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2"/>
              <p:cNvSpPr/>
              <p:nvPr/>
            </p:nvSpPr>
            <p:spPr>
              <a:xfrm rot="5400000">
                <a:off x="27975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2"/>
              <p:cNvSpPr/>
              <p:nvPr/>
            </p:nvSpPr>
            <p:spPr>
              <a:xfrm rot="5400000">
                <a:off x="27975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2"/>
              <p:cNvSpPr/>
              <p:nvPr/>
            </p:nvSpPr>
            <p:spPr>
              <a:xfrm rot="5400000">
                <a:off x="27975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
              <p:cNvSpPr/>
              <p:nvPr/>
            </p:nvSpPr>
            <p:spPr>
              <a:xfrm rot="5400000">
                <a:off x="27975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2"/>
              <p:cNvSpPr/>
              <p:nvPr/>
            </p:nvSpPr>
            <p:spPr>
              <a:xfrm rot="5400000">
                <a:off x="27975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2"/>
              <p:cNvSpPr/>
              <p:nvPr/>
            </p:nvSpPr>
            <p:spPr>
              <a:xfrm rot="5400000">
                <a:off x="27975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2"/>
              <p:cNvSpPr/>
              <p:nvPr/>
            </p:nvSpPr>
            <p:spPr>
              <a:xfrm rot="5400000">
                <a:off x="27975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rot="5400000">
                <a:off x="27975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rot="5400000">
                <a:off x="147900" y="12224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2"/>
              <p:cNvSpPr/>
              <p:nvPr/>
            </p:nvSpPr>
            <p:spPr>
              <a:xfrm rot="5400000">
                <a:off x="147900" y="913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2"/>
              <p:cNvSpPr/>
              <p:nvPr/>
            </p:nvSpPr>
            <p:spPr>
              <a:xfrm rot="5400000">
                <a:off x="147900" y="10680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rot="5400000">
                <a:off x="147900" y="13767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rot="5400000">
                <a:off x="147900" y="15311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rot="5400000">
                <a:off x="147900" y="16854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rot="5400000">
                <a:off x="147900" y="18398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rot="5400000">
                <a:off x="147900" y="19941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rot="5400000">
                <a:off x="147900" y="21485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rot="5400000">
                <a:off x="147900" y="23028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rot="5400000">
                <a:off x="147900" y="24572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43" name="Shape 1743"/>
        <p:cNvGrpSpPr/>
        <p:nvPr/>
      </p:nvGrpSpPr>
      <p:grpSpPr>
        <a:xfrm>
          <a:off x="0" y="0"/>
          <a:ext cx="0" cy="0"/>
          <a:chOff x="0" y="0"/>
          <a:chExt cx="0" cy="0"/>
        </a:xfrm>
      </p:grpSpPr>
      <p:sp>
        <p:nvSpPr>
          <p:cNvPr id="1744" name="Google Shape;1744;p2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5" name="Google Shape;1745;p23"/>
          <p:cNvSpPr txBox="1"/>
          <p:nvPr>
            <p:ph idx="1" type="subTitle"/>
          </p:nvPr>
        </p:nvSpPr>
        <p:spPr>
          <a:xfrm>
            <a:off x="714000" y="1742309"/>
            <a:ext cx="24357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6" name="Google Shape;1746;p23"/>
          <p:cNvSpPr txBox="1"/>
          <p:nvPr>
            <p:ph idx="2" type="subTitle"/>
          </p:nvPr>
        </p:nvSpPr>
        <p:spPr>
          <a:xfrm>
            <a:off x="3353600" y="1742309"/>
            <a:ext cx="24357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7" name="Google Shape;1747;p23"/>
          <p:cNvSpPr txBox="1"/>
          <p:nvPr>
            <p:ph idx="3" type="subTitle"/>
          </p:nvPr>
        </p:nvSpPr>
        <p:spPr>
          <a:xfrm>
            <a:off x="714000" y="3320200"/>
            <a:ext cx="24369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8" name="Google Shape;1748;p23"/>
          <p:cNvSpPr txBox="1"/>
          <p:nvPr>
            <p:ph idx="4" type="subTitle"/>
          </p:nvPr>
        </p:nvSpPr>
        <p:spPr>
          <a:xfrm>
            <a:off x="3353600" y="3320200"/>
            <a:ext cx="24369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9" name="Google Shape;1749;p23"/>
          <p:cNvSpPr txBox="1"/>
          <p:nvPr>
            <p:ph idx="5" type="subTitle"/>
          </p:nvPr>
        </p:nvSpPr>
        <p:spPr>
          <a:xfrm>
            <a:off x="5992004" y="1742309"/>
            <a:ext cx="24357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0" name="Google Shape;1750;p23"/>
          <p:cNvSpPr txBox="1"/>
          <p:nvPr>
            <p:ph idx="6" type="subTitle"/>
          </p:nvPr>
        </p:nvSpPr>
        <p:spPr>
          <a:xfrm>
            <a:off x="5992004" y="3320200"/>
            <a:ext cx="24357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1" name="Google Shape;1751;p23"/>
          <p:cNvSpPr txBox="1"/>
          <p:nvPr>
            <p:ph idx="7" type="subTitle"/>
          </p:nvPr>
        </p:nvSpPr>
        <p:spPr>
          <a:xfrm>
            <a:off x="714000" y="1444625"/>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752" name="Google Shape;1752;p23"/>
          <p:cNvSpPr txBox="1"/>
          <p:nvPr>
            <p:ph idx="8" type="subTitle"/>
          </p:nvPr>
        </p:nvSpPr>
        <p:spPr>
          <a:xfrm>
            <a:off x="3353600" y="1444625"/>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753" name="Google Shape;1753;p23"/>
          <p:cNvSpPr txBox="1"/>
          <p:nvPr>
            <p:ph idx="9" type="subTitle"/>
          </p:nvPr>
        </p:nvSpPr>
        <p:spPr>
          <a:xfrm>
            <a:off x="5992004" y="1444625"/>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754" name="Google Shape;1754;p23"/>
          <p:cNvSpPr txBox="1"/>
          <p:nvPr>
            <p:ph idx="13" type="subTitle"/>
          </p:nvPr>
        </p:nvSpPr>
        <p:spPr>
          <a:xfrm>
            <a:off x="714000" y="3019302"/>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755" name="Google Shape;1755;p23"/>
          <p:cNvSpPr txBox="1"/>
          <p:nvPr>
            <p:ph idx="14" type="subTitle"/>
          </p:nvPr>
        </p:nvSpPr>
        <p:spPr>
          <a:xfrm>
            <a:off x="3353600" y="3019302"/>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756" name="Google Shape;1756;p23"/>
          <p:cNvSpPr txBox="1"/>
          <p:nvPr>
            <p:ph idx="15" type="subTitle"/>
          </p:nvPr>
        </p:nvSpPr>
        <p:spPr>
          <a:xfrm>
            <a:off x="5992004" y="3019302"/>
            <a:ext cx="2436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grpSp>
        <p:nvGrpSpPr>
          <p:cNvPr id="1757" name="Google Shape;1757;p23"/>
          <p:cNvGrpSpPr/>
          <p:nvPr/>
        </p:nvGrpSpPr>
        <p:grpSpPr>
          <a:xfrm>
            <a:off x="0" y="0"/>
            <a:ext cx="8996100" cy="5143500"/>
            <a:chOff x="0" y="0"/>
            <a:chExt cx="8996100" cy="5143500"/>
          </a:xfrm>
        </p:grpSpPr>
        <p:sp>
          <p:nvSpPr>
            <p:cNvPr id="1758" name="Google Shape;1758;p23"/>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3"/>
            <p:cNvSpPr/>
            <p:nvPr/>
          </p:nvSpPr>
          <p:spPr>
            <a:xfrm rot="5400000">
              <a:off x="72106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0" name="Google Shape;1760;p23"/>
            <p:cNvGrpSpPr/>
            <p:nvPr/>
          </p:nvGrpSpPr>
          <p:grpSpPr>
            <a:xfrm flipH="1" rot="10800000">
              <a:off x="8001000" y="141989"/>
              <a:ext cx="995100" cy="860036"/>
              <a:chOff x="5771125" y="2121264"/>
              <a:chExt cx="995100" cy="860036"/>
            </a:xfrm>
          </p:grpSpPr>
          <p:sp>
            <p:nvSpPr>
              <p:cNvPr id="1761" name="Google Shape;1761;p23"/>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3"/>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3"/>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3"/>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3"/>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3"/>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3"/>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3"/>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3"/>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3"/>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3"/>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3"/>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3"/>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3"/>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3"/>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3"/>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3"/>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3"/>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3"/>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3"/>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3"/>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3"/>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3"/>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3"/>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3"/>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3"/>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3"/>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3"/>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3"/>
            <p:cNvGrpSpPr/>
            <p:nvPr/>
          </p:nvGrpSpPr>
          <p:grpSpPr>
            <a:xfrm rot="5400000">
              <a:off x="-943800" y="3703038"/>
              <a:ext cx="2384250" cy="200850"/>
              <a:chOff x="147900" y="4794738"/>
              <a:chExt cx="2384250" cy="200850"/>
            </a:xfrm>
          </p:grpSpPr>
          <p:sp>
            <p:nvSpPr>
              <p:cNvPr id="1790" name="Google Shape;1790;p23"/>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3"/>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3"/>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3"/>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3"/>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3"/>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3"/>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3"/>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3"/>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3"/>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3"/>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3"/>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3"/>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3"/>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3"/>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3"/>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23"/>
            <p:cNvGrpSpPr/>
            <p:nvPr/>
          </p:nvGrpSpPr>
          <p:grpSpPr>
            <a:xfrm rot="5400000">
              <a:off x="8552475" y="4551963"/>
              <a:ext cx="200850" cy="686400"/>
              <a:chOff x="147900" y="141988"/>
              <a:chExt cx="200850" cy="686400"/>
            </a:xfrm>
          </p:grpSpPr>
          <p:sp>
            <p:nvSpPr>
              <p:cNvPr id="1823" name="Google Shape;1823;p23"/>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3"/>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3"/>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33" name="Shape 1833"/>
        <p:cNvGrpSpPr/>
        <p:nvPr/>
      </p:nvGrpSpPr>
      <p:grpSpPr>
        <a:xfrm>
          <a:off x="0" y="0"/>
          <a:ext cx="0" cy="0"/>
          <a:chOff x="0" y="0"/>
          <a:chExt cx="0" cy="0"/>
        </a:xfrm>
      </p:grpSpPr>
      <p:sp>
        <p:nvSpPr>
          <p:cNvPr id="1834" name="Google Shape;1834;p24"/>
          <p:cNvSpPr txBox="1"/>
          <p:nvPr>
            <p:ph type="ctrTitle"/>
          </p:nvPr>
        </p:nvSpPr>
        <p:spPr>
          <a:xfrm>
            <a:off x="2471250" y="832875"/>
            <a:ext cx="42015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5" name="Google Shape;1835;p24"/>
          <p:cNvSpPr txBox="1"/>
          <p:nvPr>
            <p:ph idx="1" type="subTitle"/>
          </p:nvPr>
        </p:nvSpPr>
        <p:spPr>
          <a:xfrm>
            <a:off x="2471250" y="1639000"/>
            <a:ext cx="42015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6" name="Google Shape;1836;p24"/>
          <p:cNvSpPr txBox="1"/>
          <p:nvPr/>
        </p:nvSpPr>
        <p:spPr>
          <a:xfrm>
            <a:off x="2471250" y="3517088"/>
            <a:ext cx="42015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Nunito"/>
                <a:ea typeface="Nunito"/>
                <a:cs typeface="Nunito"/>
                <a:sym typeface="Nunito"/>
              </a:rPr>
              <a:t>CREDITS:</a:t>
            </a:r>
            <a:r>
              <a:rPr lang="en" sz="1000">
                <a:solidFill>
                  <a:schemeClr val="dk1"/>
                </a:solidFill>
                <a:latin typeface="Nunito"/>
                <a:ea typeface="Nunito"/>
                <a:cs typeface="Nunito"/>
                <a:sym typeface="Nunito"/>
              </a:rPr>
              <a:t> This presentation template was created by </a:t>
            </a:r>
            <a:r>
              <a:rPr b="1" lang="en" sz="1000" u="sng">
                <a:solidFill>
                  <a:schemeClr val="dk1"/>
                </a:solidFill>
                <a:latin typeface="Nunito"/>
                <a:ea typeface="Nunito"/>
                <a:cs typeface="Nunito"/>
                <a:sym typeface="Nunito"/>
                <a:hlinkClick r:id="rId2">
                  <a:extLst>
                    <a:ext uri="{A12FA001-AC4F-418D-AE19-62706E023703}">
                      <ahyp:hlinkClr val="tx"/>
                    </a:ext>
                  </a:extLst>
                </a:hlinkClick>
              </a:rPr>
              <a:t>Slidesgo</a:t>
            </a:r>
            <a:r>
              <a:rPr b="1" lang="en" sz="1000" u="sng">
                <a:solidFill>
                  <a:schemeClr val="dk1"/>
                </a:solidFill>
                <a:latin typeface="Nunito"/>
                <a:ea typeface="Nunito"/>
                <a:cs typeface="Nunito"/>
                <a:sym typeface="Nunito"/>
              </a:rPr>
              <a:t>,</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includes icons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Flaticon</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Freepik</a:t>
            </a:r>
            <a:endParaRPr b="1" sz="1000" u="sng">
              <a:solidFill>
                <a:schemeClr val="dk1"/>
              </a:solidFill>
              <a:highlight>
                <a:srgbClr val="DFDEFC"/>
              </a:highlight>
              <a:latin typeface="Nunito"/>
              <a:ea typeface="Nunito"/>
              <a:cs typeface="Nunito"/>
              <a:sym typeface="Nunito"/>
            </a:endParaRPr>
          </a:p>
        </p:txBody>
      </p:sp>
      <p:sp>
        <p:nvSpPr>
          <p:cNvPr id="1837" name="Google Shape;1837;p24"/>
          <p:cNvSpPr txBox="1"/>
          <p:nvPr/>
        </p:nvSpPr>
        <p:spPr>
          <a:xfrm>
            <a:off x="2471250" y="4034638"/>
            <a:ext cx="4201500" cy="276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grpSp>
        <p:nvGrpSpPr>
          <p:cNvPr id="1838" name="Google Shape;1838;p24"/>
          <p:cNvGrpSpPr/>
          <p:nvPr/>
        </p:nvGrpSpPr>
        <p:grpSpPr>
          <a:xfrm>
            <a:off x="0" y="0"/>
            <a:ext cx="8996100" cy="4995600"/>
            <a:chOff x="0" y="0"/>
            <a:chExt cx="8996100" cy="4995600"/>
          </a:xfrm>
        </p:grpSpPr>
        <p:sp>
          <p:nvSpPr>
            <p:cNvPr id="1839" name="Google Shape;1839;p24"/>
            <p:cNvSpPr/>
            <p:nvPr/>
          </p:nvSpPr>
          <p:spPr>
            <a:xfrm>
              <a:off x="0" y="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24"/>
            <p:cNvGrpSpPr/>
            <p:nvPr/>
          </p:nvGrpSpPr>
          <p:grpSpPr>
            <a:xfrm>
              <a:off x="8001000" y="4135564"/>
              <a:ext cx="995100" cy="860036"/>
              <a:chOff x="5771125" y="2121264"/>
              <a:chExt cx="995100" cy="860036"/>
            </a:xfrm>
          </p:grpSpPr>
          <p:sp>
            <p:nvSpPr>
              <p:cNvPr id="1841" name="Google Shape;1841;p24"/>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4"/>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4"/>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4"/>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4"/>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4"/>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4"/>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4"/>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4"/>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4"/>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4"/>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4"/>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4"/>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4"/>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4"/>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4"/>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4"/>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4"/>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4"/>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4"/>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4"/>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4"/>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4"/>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4"/>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4"/>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4"/>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4"/>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4"/>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24"/>
            <p:cNvGrpSpPr/>
            <p:nvPr/>
          </p:nvGrpSpPr>
          <p:grpSpPr>
            <a:xfrm>
              <a:off x="147900" y="4794738"/>
              <a:ext cx="2384250" cy="200850"/>
              <a:chOff x="147900" y="4794738"/>
              <a:chExt cx="2384250" cy="200850"/>
            </a:xfrm>
          </p:grpSpPr>
          <p:sp>
            <p:nvSpPr>
              <p:cNvPr id="1870" name="Google Shape;1870;p24"/>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4"/>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4"/>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4"/>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4"/>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4"/>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4"/>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4"/>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4"/>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4"/>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4"/>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4"/>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4"/>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4"/>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4"/>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4"/>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4"/>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4"/>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4"/>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4"/>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4"/>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4"/>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4"/>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4"/>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4"/>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4"/>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4"/>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4"/>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4"/>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4"/>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4"/>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4"/>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24"/>
            <p:cNvGrpSpPr/>
            <p:nvPr/>
          </p:nvGrpSpPr>
          <p:grpSpPr>
            <a:xfrm rot="5400000">
              <a:off x="-943800" y="1233688"/>
              <a:ext cx="2384250" cy="200850"/>
              <a:chOff x="147900" y="4794738"/>
              <a:chExt cx="2384250" cy="200850"/>
            </a:xfrm>
          </p:grpSpPr>
          <p:sp>
            <p:nvSpPr>
              <p:cNvPr id="1903" name="Google Shape;1903;p24"/>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4"/>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4"/>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4"/>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4"/>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4"/>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4"/>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4"/>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35" name="Shape 1935"/>
        <p:cNvGrpSpPr/>
        <p:nvPr/>
      </p:nvGrpSpPr>
      <p:grpSpPr>
        <a:xfrm>
          <a:off x="0" y="0"/>
          <a:ext cx="0" cy="0"/>
          <a:chOff x="0" y="0"/>
          <a:chExt cx="0" cy="0"/>
        </a:xfrm>
      </p:grpSpPr>
      <p:grpSp>
        <p:nvGrpSpPr>
          <p:cNvPr id="1936" name="Google Shape;1936;p25"/>
          <p:cNvGrpSpPr/>
          <p:nvPr/>
        </p:nvGrpSpPr>
        <p:grpSpPr>
          <a:xfrm>
            <a:off x="0" y="0"/>
            <a:ext cx="8996100" cy="5143500"/>
            <a:chOff x="0" y="0"/>
            <a:chExt cx="8996100" cy="5143500"/>
          </a:xfrm>
        </p:grpSpPr>
        <p:sp>
          <p:nvSpPr>
            <p:cNvPr id="1937" name="Google Shape;1937;p25"/>
            <p:cNvSpPr/>
            <p:nvPr/>
          </p:nvSpPr>
          <p:spPr>
            <a:xfrm>
              <a:off x="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5"/>
            <p:cNvSpPr/>
            <p:nvPr/>
          </p:nvSpPr>
          <p:spPr>
            <a:xfrm rot="5400000">
              <a:off x="72106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25"/>
            <p:cNvGrpSpPr/>
            <p:nvPr/>
          </p:nvGrpSpPr>
          <p:grpSpPr>
            <a:xfrm flipH="1" rot="10800000">
              <a:off x="8001000" y="141989"/>
              <a:ext cx="995100" cy="860036"/>
              <a:chOff x="5771125" y="2121264"/>
              <a:chExt cx="995100" cy="860036"/>
            </a:xfrm>
          </p:grpSpPr>
          <p:sp>
            <p:nvSpPr>
              <p:cNvPr id="1940" name="Google Shape;1940;p25"/>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5"/>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5"/>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5"/>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5"/>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5"/>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5"/>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5"/>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5"/>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5"/>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5"/>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5"/>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5"/>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5"/>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5"/>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5"/>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5"/>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5"/>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5"/>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5"/>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5"/>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5"/>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5"/>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5"/>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5"/>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5"/>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5"/>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25"/>
            <p:cNvGrpSpPr/>
            <p:nvPr/>
          </p:nvGrpSpPr>
          <p:grpSpPr>
            <a:xfrm rot="5400000">
              <a:off x="-943800" y="3703038"/>
              <a:ext cx="2384250" cy="200850"/>
              <a:chOff x="147900" y="4794738"/>
              <a:chExt cx="2384250" cy="200850"/>
            </a:xfrm>
          </p:grpSpPr>
          <p:sp>
            <p:nvSpPr>
              <p:cNvPr id="1969" name="Google Shape;1969;p25"/>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5"/>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5"/>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5"/>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5"/>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5"/>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5"/>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5"/>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5"/>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5"/>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5"/>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5"/>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5"/>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5"/>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5"/>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5"/>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5"/>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5"/>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5"/>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5"/>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5"/>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5"/>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5"/>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5"/>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5"/>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5"/>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5"/>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5"/>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5"/>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25"/>
            <p:cNvGrpSpPr/>
            <p:nvPr/>
          </p:nvGrpSpPr>
          <p:grpSpPr>
            <a:xfrm rot="5400000">
              <a:off x="8552475" y="4551963"/>
              <a:ext cx="200850" cy="686400"/>
              <a:chOff x="147900" y="141988"/>
              <a:chExt cx="200850" cy="686400"/>
            </a:xfrm>
          </p:grpSpPr>
          <p:sp>
            <p:nvSpPr>
              <p:cNvPr id="2002" name="Google Shape;2002;p25"/>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5"/>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5"/>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4"/>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90" name="Google Shape;90;p4"/>
          <p:cNvGrpSpPr/>
          <p:nvPr/>
        </p:nvGrpSpPr>
        <p:grpSpPr>
          <a:xfrm>
            <a:off x="0" y="0"/>
            <a:ext cx="9144000" cy="5143500"/>
            <a:chOff x="0" y="0"/>
            <a:chExt cx="9144000" cy="5143500"/>
          </a:xfrm>
        </p:grpSpPr>
        <p:sp>
          <p:nvSpPr>
            <p:cNvPr id="91" name="Google Shape;91;p4"/>
            <p:cNvSpPr/>
            <p:nvPr/>
          </p:nvSpPr>
          <p:spPr>
            <a:xfrm rot="-5400000">
              <a:off x="-14464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591210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4"/>
            <p:cNvGrpSpPr/>
            <p:nvPr/>
          </p:nvGrpSpPr>
          <p:grpSpPr>
            <a:xfrm rot="10800000">
              <a:off x="147900" y="147900"/>
              <a:ext cx="995100" cy="860036"/>
              <a:chOff x="5771125" y="2121264"/>
              <a:chExt cx="995100" cy="860036"/>
            </a:xfrm>
          </p:grpSpPr>
          <p:sp>
            <p:nvSpPr>
              <p:cNvPr id="94" name="Google Shape;94;p4"/>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4"/>
            <p:cNvGrpSpPr/>
            <p:nvPr/>
          </p:nvGrpSpPr>
          <p:grpSpPr>
            <a:xfrm rot="10800000">
              <a:off x="6611850" y="147913"/>
              <a:ext cx="2384250" cy="200850"/>
              <a:chOff x="147900" y="4794738"/>
              <a:chExt cx="2384250" cy="200850"/>
            </a:xfrm>
          </p:grpSpPr>
          <p:sp>
            <p:nvSpPr>
              <p:cNvPr id="123" name="Google Shape;123;p4"/>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4"/>
            <p:cNvGrpSpPr/>
            <p:nvPr/>
          </p:nvGrpSpPr>
          <p:grpSpPr>
            <a:xfrm rot="-5400000">
              <a:off x="7703550" y="3708963"/>
              <a:ext cx="2384250" cy="200850"/>
              <a:chOff x="147900" y="4794738"/>
              <a:chExt cx="2384250" cy="200850"/>
            </a:xfrm>
          </p:grpSpPr>
          <p:sp>
            <p:nvSpPr>
              <p:cNvPr id="156" name="Google Shape;156;p4"/>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8" name="Shape 188"/>
        <p:cNvGrpSpPr/>
        <p:nvPr/>
      </p:nvGrpSpPr>
      <p:grpSpPr>
        <a:xfrm>
          <a:off x="0" y="0"/>
          <a:ext cx="0" cy="0"/>
          <a:chOff x="0" y="0"/>
          <a:chExt cx="0" cy="0"/>
        </a:xfrm>
      </p:grpSpPr>
      <p:sp>
        <p:nvSpPr>
          <p:cNvPr id="189" name="Google Shape;189;p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5"/>
          <p:cNvSpPr txBox="1"/>
          <p:nvPr>
            <p:ph idx="1" type="subTitle"/>
          </p:nvPr>
        </p:nvSpPr>
        <p:spPr>
          <a:xfrm>
            <a:off x="4690774" y="2828353"/>
            <a:ext cx="3397200" cy="11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5"/>
          <p:cNvSpPr txBox="1"/>
          <p:nvPr>
            <p:ph idx="2" type="subTitle"/>
          </p:nvPr>
        </p:nvSpPr>
        <p:spPr>
          <a:xfrm>
            <a:off x="1056026" y="2828352"/>
            <a:ext cx="3315300" cy="11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5"/>
          <p:cNvSpPr txBox="1"/>
          <p:nvPr>
            <p:ph idx="3" type="subTitle"/>
          </p:nvPr>
        </p:nvSpPr>
        <p:spPr>
          <a:xfrm>
            <a:off x="1056026" y="2437325"/>
            <a:ext cx="33153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93" name="Google Shape;193;p5"/>
          <p:cNvSpPr txBox="1"/>
          <p:nvPr>
            <p:ph idx="4" type="subTitle"/>
          </p:nvPr>
        </p:nvSpPr>
        <p:spPr>
          <a:xfrm>
            <a:off x="4690772" y="2437335"/>
            <a:ext cx="3397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grpSp>
        <p:nvGrpSpPr>
          <p:cNvPr id="194" name="Google Shape;194;p5"/>
          <p:cNvGrpSpPr/>
          <p:nvPr/>
        </p:nvGrpSpPr>
        <p:grpSpPr>
          <a:xfrm>
            <a:off x="0" y="0"/>
            <a:ext cx="9144000" cy="5143500"/>
            <a:chOff x="0" y="0"/>
            <a:chExt cx="9144000" cy="5143500"/>
          </a:xfrm>
        </p:grpSpPr>
        <p:sp>
          <p:nvSpPr>
            <p:cNvPr id="195" name="Google Shape;195;p5"/>
            <p:cNvSpPr/>
            <p:nvPr/>
          </p:nvSpPr>
          <p:spPr>
            <a:xfrm rot="-5400000">
              <a:off x="-14464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rot="10800000">
              <a:off x="591210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5"/>
            <p:cNvGrpSpPr/>
            <p:nvPr/>
          </p:nvGrpSpPr>
          <p:grpSpPr>
            <a:xfrm rot="10800000">
              <a:off x="147900" y="147900"/>
              <a:ext cx="995100" cy="860036"/>
              <a:chOff x="5771125" y="2121264"/>
              <a:chExt cx="995100" cy="860036"/>
            </a:xfrm>
          </p:grpSpPr>
          <p:sp>
            <p:nvSpPr>
              <p:cNvPr id="198" name="Google Shape;198;p5"/>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5"/>
            <p:cNvGrpSpPr/>
            <p:nvPr/>
          </p:nvGrpSpPr>
          <p:grpSpPr>
            <a:xfrm rot="10800000">
              <a:off x="6611850" y="147913"/>
              <a:ext cx="2384250" cy="200850"/>
              <a:chOff x="147900" y="4794738"/>
              <a:chExt cx="2384250" cy="200850"/>
            </a:xfrm>
          </p:grpSpPr>
          <p:sp>
            <p:nvSpPr>
              <p:cNvPr id="227" name="Google Shape;227;p5"/>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5"/>
            <p:cNvGrpSpPr/>
            <p:nvPr/>
          </p:nvGrpSpPr>
          <p:grpSpPr>
            <a:xfrm rot="-5400000">
              <a:off x="7703550" y="3708963"/>
              <a:ext cx="2384250" cy="200850"/>
              <a:chOff x="147900" y="4794738"/>
              <a:chExt cx="2384250" cy="200850"/>
            </a:xfrm>
          </p:grpSpPr>
          <p:sp>
            <p:nvSpPr>
              <p:cNvPr id="260" name="Google Shape;260;p5"/>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 name="Shape 292"/>
        <p:cNvGrpSpPr/>
        <p:nvPr/>
      </p:nvGrpSpPr>
      <p:grpSpPr>
        <a:xfrm>
          <a:off x="0" y="0"/>
          <a:ext cx="0" cy="0"/>
          <a:chOff x="0" y="0"/>
          <a:chExt cx="0" cy="0"/>
        </a:xfrm>
      </p:grpSpPr>
      <p:sp>
        <p:nvSpPr>
          <p:cNvPr id="293" name="Google Shape;293;p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4" name="Google Shape;294;p6"/>
          <p:cNvGrpSpPr/>
          <p:nvPr/>
        </p:nvGrpSpPr>
        <p:grpSpPr>
          <a:xfrm>
            <a:off x="0" y="0"/>
            <a:ext cx="9144000" cy="5143500"/>
            <a:chOff x="0" y="0"/>
            <a:chExt cx="9144000" cy="5143500"/>
          </a:xfrm>
        </p:grpSpPr>
        <p:sp>
          <p:nvSpPr>
            <p:cNvPr id="295" name="Google Shape;295;p6"/>
            <p:cNvSpPr/>
            <p:nvPr/>
          </p:nvSpPr>
          <p:spPr>
            <a:xfrm rot="5400000">
              <a:off x="7358550" y="33580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0" y="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6"/>
            <p:cNvGrpSpPr/>
            <p:nvPr/>
          </p:nvGrpSpPr>
          <p:grpSpPr>
            <a:xfrm>
              <a:off x="8001000" y="4135564"/>
              <a:ext cx="995100" cy="860036"/>
              <a:chOff x="5771125" y="2121264"/>
              <a:chExt cx="995100" cy="860036"/>
            </a:xfrm>
          </p:grpSpPr>
          <p:sp>
            <p:nvSpPr>
              <p:cNvPr id="298" name="Google Shape;298;p6"/>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6"/>
            <p:cNvGrpSpPr/>
            <p:nvPr/>
          </p:nvGrpSpPr>
          <p:grpSpPr>
            <a:xfrm>
              <a:off x="147900" y="4794738"/>
              <a:ext cx="2384250" cy="200850"/>
              <a:chOff x="147900" y="4794738"/>
              <a:chExt cx="2384250" cy="200850"/>
            </a:xfrm>
          </p:grpSpPr>
          <p:sp>
            <p:nvSpPr>
              <p:cNvPr id="327" name="Google Shape;327;p6"/>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6"/>
            <p:cNvGrpSpPr/>
            <p:nvPr/>
          </p:nvGrpSpPr>
          <p:grpSpPr>
            <a:xfrm rot="5400000">
              <a:off x="-943800" y="1233688"/>
              <a:ext cx="2384250" cy="200850"/>
              <a:chOff x="147900" y="4794738"/>
              <a:chExt cx="2384250" cy="200850"/>
            </a:xfrm>
          </p:grpSpPr>
          <p:sp>
            <p:nvSpPr>
              <p:cNvPr id="360" name="Google Shape;360;p6"/>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grpSp>
        <p:nvGrpSpPr>
          <p:cNvPr id="393" name="Google Shape;393;p7"/>
          <p:cNvGrpSpPr/>
          <p:nvPr/>
        </p:nvGrpSpPr>
        <p:grpSpPr>
          <a:xfrm>
            <a:off x="147900" y="0"/>
            <a:ext cx="8996100" cy="4995588"/>
            <a:chOff x="147900" y="0"/>
            <a:chExt cx="8996100" cy="4995588"/>
          </a:xfrm>
        </p:grpSpPr>
        <p:sp>
          <p:nvSpPr>
            <p:cNvPr id="394" name="Google Shape;394;p7"/>
            <p:cNvSpPr/>
            <p:nvPr/>
          </p:nvSpPr>
          <p:spPr>
            <a:xfrm rot="5400000">
              <a:off x="6074700" y="533100"/>
              <a:ext cx="3602400" cy="253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7"/>
            <p:cNvGrpSpPr/>
            <p:nvPr/>
          </p:nvGrpSpPr>
          <p:grpSpPr>
            <a:xfrm flipH="1" rot="10800000">
              <a:off x="8001000" y="141989"/>
              <a:ext cx="995100" cy="860036"/>
              <a:chOff x="5771125" y="2121264"/>
              <a:chExt cx="995100" cy="860036"/>
            </a:xfrm>
          </p:grpSpPr>
          <p:sp>
            <p:nvSpPr>
              <p:cNvPr id="396" name="Google Shape;396;p7"/>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7"/>
            <p:cNvGrpSpPr/>
            <p:nvPr/>
          </p:nvGrpSpPr>
          <p:grpSpPr>
            <a:xfrm rot="5400000">
              <a:off x="-943800" y="3703038"/>
              <a:ext cx="2384250" cy="200850"/>
              <a:chOff x="147900" y="4794738"/>
              <a:chExt cx="2384250" cy="200850"/>
            </a:xfrm>
          </p:grpSpPr>
          <p:sp>
            <p:nvSpPr>
              <p:cNvPr id="425" name="Google Shape;425;p7"/>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7"/>
            <p:cNvGrpSpPr/>
            <p:nvPr/>
          </p:nvGrpSpPr>
          <p:grpSpPr>
            <a:xfrm rot="5400000">
              <a:off x="8552475" y="4551963"/>
              <a:ext cx="200850" cy="686400"/>
              <a:chOff x="147900" y="141988"/>
              <a:chExt cx="200850" cy="686400"/>
            </a:xfrm>
          </p:grpSpPr>
          <p:sp>
            <p:nvSpPr>
              <p:cNvPr id="458" name="Google Shape;458;p7"/>
              <p:cNvSpPr/>
              <p:nvPr/>
            </p:nvSpPr>
            <p:spPr>
              <a:xfrm rot="5400000">
                <a:off x="27975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rot="5400000">
                <a:off x="27975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5400000">
                <a:off x="27975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rot="5400000">
                <a:off x="27975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rot="5400000">
                <a:off x="27975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rot="5400000">
                <a:off x="147900" y="2963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rot="5400000">
                <a:off x="147900" y="4506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rot="5400000">
                <a:off x="147900" y="6050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rot="5400000">
                <a:off x="147900" y="7593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147900" y="1419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 name="Google Shape;468;p7"/>
          <p:cNvSpPr txBox="1"/>
          <p:nvPr>
            <p:ph type="title"/>
          </p:nvPr>
        </p:nvSpPr>
        <p:spPr>
          <a:xfrm>
            <a:off x="715100" y="1096650"/>
            <a:ext cx="389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9" name="Google Shape;469;p7"/>
          <p:cNvSpPr txBox="1"/>
          <p:nvPr>
            <p:ph idx="1" type="body"/>
          </p:nvPr>
        </p:nvSpPr>
        <p:spPr>
          <a:xfrm>
            <a:off x="715100" y="1669350"/>
            <a:ext cx="3898200" cy="2377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470" name="Google Shape;470;p7"/>
          <p:cNvSpPr/>
          <p:nvPr>
            <p:ph idx="2" type="pic"/>
          </p:nvPr>
        </p:nvSpPr>
        <p:spPr>
          <a:xfrm>
            <a:off x="5063025" y="1096650"/>
            <a:ext cx="3366000" cy="29502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1" name="Shape 471"/>
        <p:cNvGrpSpPr/>
        <p:nvPr/>
      </p:nvGrpSpPr>
      <p:grpSpPr>
        <a:xfrm>
          <a:off x="0" y="0"/>
          <a:ext cx="0" cy="0"/>
          <a:chOff x="0" y="0"/>
          <a:chExt cx="0" cy="0"/>
        </a:xfrm>
      </p:grpSpPr>
      <p:sp>
        <p:nvSpPr>
          <p:cNvPr id="472" name="Google Shape;472;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473" name="Google Shape;473;p8"/>
          <p:cNvGrpSpPr/>
          <p:nvPr/>
        </p:nvGrpSpPr>
        <p:grpSpPr>
          <a:xfrm>
            <a:off x="0" y="0"/>
            <a:ext cx="9144000" cy="5143500"/>
            <a:chOff x="0" y="0"/>
            <a:chExt cx="9144000" cy="5143500"/>
          </a:xfrm>
        </p:grpSpPr>
        <p:sp>
          <p:nvSpPr>
            <p:cNvPr id="474" name="Google Shape;474;p8"/>
            <p:cNvSpPr/>
            <p:nvPr/>
          </p:nvSpPr>
          <p:spPr>
            <a:xfrm rot="5400000">
              <a:off x="7358550" y="33580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0" y="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8"/>
            <p:cNvGrpSpPr/>
            <p:nvPr/>
          </p:nvGrpSpPr>
          <p:grpSpPr>
            <a:xfrm>
              <a:off x="8001000" y="4135564"/>
              <a:ext cx="995100" cy="860036"/>
              <a:chOff x="5771125" y="2121264"/>
              <a:chExt cx="995100" cy="860036"/>
            </a:xfrm>
          </p:grpSpPr>
          <p:sp>
            <p:nvSpPr>
              <p:cNvPr id="477" name="Google Shape;477;p8"/>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8"/>
            <p:cNvGrpSpPr/>
            <p:nvPr/>
          </p:nvGrpSpPr>
          <p:grpSpPr>
            <a:xfrm>
              <a:off x="147900" y="4794738"/>
              <a:ext cx="2384250" cy="200850"/>
              <a:chOff x="147900" y="4794738"/>
              <a:chExt cx="2384250" cy="200850"/>
            </a:xfrm>
          </p:grpSpPr>
          <p:sp>
            <p:nvSpPr>
              <p:cNvPr id="506" name="Google Shape;506;p8"/>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8"/>
            <p:cNvGrpSpPr/>
            <p:nvPr/>
          </p:nvGrpSpPr>
          <p:grpSpPr>
            <a:xfrm rot="5400000">
              <a:off x="-943800" y="1233688"/>
              <a:ext cx="2384250" cy="200850"/>
              <a:chOff x="147900" y="4794738"/>
              <a:chExt cx="2384250" cy="200850"/>
            </a:xfrm>
          </p:grpSpPr>
          <p:sp>
            <p:nvSpPr>
              <p:cNvPr id="539" name="Google Shape;539;p8"/>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1" name="Shape 571"/>
        <p:cNvGrpSpPr/>
        <p:nvPr/>
      </p:nvGrpSpPr>
      <p:grpSpPr>
        <a:xfrm>
          <a:off x="0" y="0"/>
          <a:ext cx="0" cy="0"/>
          <a:chOff x="0" y="0"/>
          <a:chExt cx="0" cy="0"/>
        </a:xfrm>
      </p:grpSpPr>
      <p:sp>
        <p:nvSpPr>
          <p:cNvPr id="572" name="Google Shape;572;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3" name="Google Shape;573;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74" name="Google Shape;574;p9"/>
          <p:cNvGrpSpPr/>
          <p:nvPr/>
        </p:nvGrpSpPr>
        <p:grpSpPr>
          <a:xfrm>
            <a:off x="0" y="0"/>
            <a:ext cx="9144000" cy="5143500"/>
            <a:chOff x="0" y="0"/>
            <a:chExt cx="9144000" cy="5143500"/>
          </a:xfrm>
        </p:grpSpPr>
        <p:sp>
          <p:nvSpPr>
            <p:cNvPr id="575" name="Google Shape;575;p9"/>
            <p:cNvSpPr/>
            <p:nvPr/>
          </p:nvSpPr>
          <p:spPr>
            <a:xfrm rot="-5400000">
              <a:off x="-1446450" y="144645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10800000">
              <a:off x="5912100" y="4804500"/>
              <a:ext cx="3231900" cy="33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9"/>
            <p:cNvGrpSpPr/>
            <p:nvPr/>
          </p:nvGrpSpPr>
          <p:grpSpPr>
            <a:xfrm rot="10800000">
              <a:off x="147900" y="147900"/>
              <a:ext cx="995100" cy="860036"/>
              <a:chOff x="5771125" y="2121264"/>
              <a:chExt cx="995100" cy="860036"/>
            </a:xfrm>
          </p:grpSpPr>
          <p:sp>
            <p:nvSpPr>
              <p:cNvPr id="578" name="Google Shape;578;p9"/>
              <p:cNvSpPr/>
              <p:nvPr/>
            </p:nvSpPr>
            <p:spPr>
              <a:xfrm>
                <a:off x="66972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57711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59254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60798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62341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638852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6542875" y="2912300"/>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66972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59254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60798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62341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638852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6542875" y="278046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66972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60798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62341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638852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6542875" y="2648621"/>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66972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62341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638852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6542875" y="2516782"/>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66972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638852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6542875" y="2384943"/>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669722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6542875" y="225310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6697225" y="2121264"/>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9"/>
            <p:cNvGrpSpPr/>
            <p:nvPr/>
          </p:nvGrpSpPr>
          <p:grpSpPr>
            <a:xfrm rot="10800000">
              <a:off x="6611850" y="147913"/>
              <a:ext cx="2384250" cy="200850"/>
              <a:chOff x="147900" y="4794738"/>
              <a:chExt cx="2384250" cy="200850"/>
            </a:xfrm>
          </p:grpSpPr>
          <p:sp>
            <p:nvSpPr>
              <p:cNvPr id="607" name="Google Shape;607;p9"/>
              <p:cNvSpPr/>
              <p:nvPr/>
            </p:nvSpPr>
            <p:spPr>
              <a:xfrm>
                <a:off x="12283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3022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4566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6109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7653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9196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10740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1479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13827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15370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16914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18457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20001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21544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230880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2463150" y="479473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12283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3022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4566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6109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7653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9196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10740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1479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13827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15370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16914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18457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20001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21544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230880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2463150" y="4926588"/>
                <a:ext cx="69000" cy="6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9"/>
            <p:cNvGrpSpPr/>
            <p:nvPr/>
          </p:nvGrpSpPr>
          <p:grpSpPr>
            <a:xfrm rot="-5400000">
              <a:off x="7703550" y="3708963"/>
              <a:ext cx="2384250" cy="200850"/>
              <a:chOff x="147900" y="4794738"/>
              <a:chExt cx="2384250" cy="200850"/>
            </a:xfrm>
          </p:grpSpPr>
          <p:sp>
            <p:nvSpPr>
              <p:cNvPr id="640" name="Google Shape;640;p9"/>
              <p:cNvSpPr/>
              <p:nvPr/>
            </p:nvSpPr>
            <p:spPr>
              <a:xfrm>
                <a:off x="12283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3022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4566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6109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653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9196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10740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1479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13827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15370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16914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18457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20001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21544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230880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2463150" y="479473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12283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3022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4566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6109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7653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9196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10740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1479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13827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15370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16914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18457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20001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21544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230880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2463150" y="4926588"/>
                <a:ext cx="69000" cy="69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2" name="Shape 672"/>
        <p:cNvGrpSpPr/>
        <p:nvPr/>
      </p:nvGrpSpPr>
      <p:grpSpPr>
        <a:xfrm>
          <a:off x="0" y="0"/>
          <a:ext cx="0" cy="0"/>
          <a:chOff x="0" y="0"/>
          <a:chExt cx="0" cy="0"/>
        </a:xfrm>
      </p:grpSpPr>
      <p:sp>
        <p:nvSpPr>
          <p:cNvPr id="673" name="Google Shape;673;p10"/>
          <p:cNvSpPr/>
          <p:nvPr>
            <p:ph idx="2" type="pic"/>
          </p:nvPr>
        </p:nvSpPr>
        <p:spPr>
          <a:xfrm>
            <a:off x="-6875" y="0"/>
            <a:ext cx="9144000" cy="5157300"/>
          </a:xfrm>
          <a:prstGeom prst="rect">
            <a:avLst/>
          </a:prstGeom>
          <a:noFill/>
          <a:ln>
            <a:noFill/>
          </a:ln>
        </p:spPr>
      </p:sp>
      <p:sp>
        <p:nvSpPr>
          <p:cNvPr id="674" name="Google Shape;674;p10"/>
          <p:cNvSpPr txBox="1"/>
          <p:nvPr>
            <p:ph type="title"/>
          </p:nvPr>
        </p:nvSpPr>
        <p:spPr>
          <a:xfrm>
            <a:off x="720000" y="403800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40.gif"/><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41.png"/><Relationship Id="rId5" Type="http://schemas.openxmlformats.org/officeDocument/2006/relationships/image" Target="../media/image2.png"/><Relationship Id="rId6"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6"/>
          <p:cNvSpPr txBox="1"/>
          <p:nvPr/>
        </p:nvSpPr>
        <p:spPr>
          <a:xfrm>
            <a:off x="715100" y="1467450"/>
            <a:ext cx="7713900" cy="1489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None/>
            </a:pPr>
            <a:r>
              <a:rPr b="1" lang="en" sz="4000">
                <a:solidFill>
                  <a:schemeClr val="dk1"/>
                </a:solidFill>
                <a:latin typeface="Montserrat"/>
                <a:ea typeface="Montserrat"/>
                <a:cs typeface="Montserrat"/>
                <a:sym typeface="Montserrat"/>
              </a:rPr>
              <a:t>Text Editing</a:t>
            </a:r>
            <a:endParaRPr b="1" sz="4000">
              <a:solidFill>
                <a:srgbClr val="090835"/>
              </a:solidFill>
              <a:latin typeface="Montserrat"/>
              <a:ea typeface="Montserrat"/>
              <a:cs typeface="Montserrat"/>
              <a:sym typeface="Montserrat"/>
            </a:endParaRPr>
          </a:p>
          <a:p>
            <a:pPr indent="0" lvl="0" marL="0" rtl="0" algn="ctr">
              <a:lnSpc>
                <a:spcPct val="90000"/>
              </a:lnSpc>
              <a:spcBef>
                <a:spcPts val="0"/>
              </a:spcBef>
              <a:spcAft>
                <a:spcPts val="0"/>
              </a:spcAft>
              <a:buNone/>
            </a:pPr>
            <a:r>
              <a:rPr b="1" lang="en" sz="4000">
                <a:solidFill>
                  <a:srgbClr val="1C5DFD"/>
                </a:solidFill>
                <a:latin typeface="Montserrat"/>
                <a:ea typeface="Montserrat"/>
                <a:cs typeface="Montserrat"/>
                <a:sym typeface="Montserrat"/>
              </a:rPr>
              <a:t>Spring Practicum</a:t>
            </a:r>
            <a:endParaRPr b="1" sz="4000">
              <a:solidFill>
                <a:srgbClr val="1C5DFD"/>
              </a:solidFill>
              <a:latin typeface="Montserrat"/>
              <a:ea typeface="Montserrat"/>
              <a:cs typeface="Montserrat"/>
              <a:sym typeface="Montserrat"/>
            </a:endParaRPr>
          </a:p>
        </p:txBody>
      </p:sp>
      <p:sp>
        <p:nvSpPr>
          <p:cNvPr id="2017" name="Google Shape;2017;p26"/>
          <p:cNvSpPr txBox="1"/>
          <p:nvPr/>
        </p:nvSpPr>
        <p:spPr>
          <a:xfrm>
            <a:off x="2155875" y="3033450"/>
            <a:ext cx="4832100" cy="651900"/>
          </a:xfrm>
          <a:prstGeom prst="rect">
            <a:avLst/>
          </a:prstGeom>
          <a:solidFill>
            <a:srgbClr val="09083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Nunito"/>
                <a:ea typeface="Nunito"/>
                <a:cs typeface="Nunito"/>
                <a:sym typeface="Nunito"/>
              </a:rPr>
              <a:t>David Dube, Rachit Kakkar, Ryan Kellar, Max </a:t>
            </a:r>
            <a:r>
              <a:rPr lang="en" sz="1600">
                <a:solidFill>
                  <a:srgbClr val="FFFFFF"/>
                </a:solidFill>
                <a:latin typeface="Nunito"/>
                <a:ea typeface="Nunito"/>
                <a:cs typeface="Nunito"/>
                <a:sym typeface="Nunito"/>
              </a:rPr>
              <a:t>Bentley, </a:t>
            </a:r>
            <a:r>
              <a:rPr lang="en" sz="1600">
                <a:solidFill>
                  <a:srgbClr val="FFFFFF"/>
                </a:solidFill>
                <a:latin typeface="Nunito"/>
                <a:ea typeface="Nunito"/>
                <a:cs typeface="Nunito"/>
                <a:sym typeface="Nunito"/>
              </a:rPr>
              <a:t> Matthew Espinoza</a:t>
            </a:r>
            <a:endParaRPr sz="1600">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p:txBody>
      </p:sp>
      <p:sp>
        <p:nvSpPr>
          <p:cNvPr id="2018" name="Google Shape;2018;p26"/>
          <p:cNvSpPr/>
          <p:nvPr/>
        </p:nvSpPr>
        <p:spPr>
          <a:xfrm>
            <a:off x="54575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6"/>
          <p:cNvSpPr/>
          <p:nvPr/>
        </p:nvSpPr>
        <p:spPr>
          <a:xfrm>
            <a:off x="45314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6"/>
          <p:cNvSpPr/>
          <p:nvPr/>
        </p:nvSpPr>
        <p:spPr>
          <a:xfrm>
            <a:off x="46858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6"/>
          <p:cNvSpPr/>
          <p:nvPr/>
        </p:nvSpPr>
        <p:spPr>
          <a:xfrm>
            <a:off x="48401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6"/>
          <p:cNvSpPr/>
          <p:nvPr/>
        </p:nvSpPr>
        <p:spPr>
          <a:xfrm>
            <a:off x="49945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6"/>
          <p:cNvSpPr/>
          <p:nvPr/>
        </p:nvSpPr>
        <p:spPr>
          <a:xfrm>
            <a:off x="51488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6"/>
          <p:cNvSpPr/>
          <p:nvPr/>
        </p:nvSpPr>
        <p:spPr>
          <a:xfrm>
            <a:off x="53032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6"/>
          <p:cNvSpPr/>
          <p:nvPr/>
        </p:nvSpPr>
        <p:spPr>
          <a:xfrm>
            <a:off x="43771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6"/>
          <p:cNvSpPr/>
          <p:nvPr/>
        </p:nvSpPr>
        <p:spPr>
          <a:xfrm>
            <a:off x="56119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6"/>
          <p:cNvSpPr/>
          <p:nvPr/>
        </p:nvSpPr>
        <p:spPr>
          <a:xfrm>
            <a:off x="57662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6"/>
          <p:cNvSpPr/>
          <p:nvPr/>
        </p:nvSpPr>
        <p:spPr>
          <a:xfrm>
            <a:off x="59206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6"/>
          <p:cNvSpPr/>
          <p:nvPr/>
        </p:nvSpPr>
        <p:spPr>
          <a:xfrm>
            <a:off x="60749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6"/>
          <p:cNvSpPr/>
          <p:nvPr/>
        </p:nvSpPr>
        <p:spPr>
          <a:xfrm>
            <a:off x="54575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6"/>
          <p:cNvSpPr/>
          <p:nvPr/>
        </p:nvSpPr>
        <p:spPr>
          <a:xfrm>
            <a:off x="45314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6"/>
          <p:cNvSpPr/>
          <p:nvPr/>
        </p:nvSpPr>
        <p:spPr>
          <a:xfrm>
            <a:off x="46858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6"/>
          <p:cNvSpPr/>
          <p:nvPr/>
        </p:nvSpPr>
        <p:spPr>
          <a:xfrm>
            <a:off x="48401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6"/>
          <p:cNvSpPr/>
          <p:nvPr/>
        </p:nvSpPr>
        <p:spPr>
          <a:xfrm>
            <a:off x="49945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6"/>
          <p:cNvSpPr/>
          <p:nvPr/>
        </p:nvSpPr>
        <p:spPr>
          <a:xfrm>
            <a:off x="51488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6"/>
          <p:cNvSpPr/>
          <p:nvPr/>
        </p:nvSpPr>
        <p:spPr>
          <a:xfrm>
            <a:off x="53032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6"/>
          <p:cNvSpPr/>
          <p:nvPr/>
        </p:nvSpPr>
        <p:spPr>
          <a:xfrm>
            <a:off x="43771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6"/>
          <p:cNvSpPr/>
          <p:nvPr/>
        </p:nvSpPr>
        <p:spPr>
          <a:xfrm>
            <a:off x="56119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6"/>
          <p:cNvSpPr/>
          <p:nvPr/>
        </p:nvSpPr>
        <p:spPr>
          <a:xfrm>
            <a:off x="57662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6"/>
          <p:cNvSpPr/>
          <p:nvPr/>
        </p:nvSpPr>
        <p:spPr>
          <a:xfrm>
            <a:off x="59206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6"/>
          <p:cNvSpPr/>
          <p:nvPr/>
        </p:nvSpPr>
        <p:spPr>
          <a:xfrm>
            <a:off x="60749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6"/>
          <p:cNvSpPr/>
          <p:nvPr/>
        </p:nvSpPr>
        <p:spPr>
          <a:xfrm>
            <a:off x="62293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6"/>
          <p:cNvSpPr/>
          <p:nvPr/>
        </p:nvSpPr>
        <p:spPr>
          <a:xfrm>
            <a:off x="62293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6"/>
          <p:cNvSpPr/>
          <p:nvPr/>
        </p:nvSpPr>
        <p:spPr>
          <a:xfrm>
            <a:off x="63836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6"/>
          <p:cNvSpPr/>
          <p:nvPr/>
        </p:nvSpPr>
        <p:spPr>
          <a:xfrm>
            <a:off x="63836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6"/>
          <p:cNvSpPr/>
          <p:nvPr/>
        </p:nvSpPr>
        <p:spPr>
          <a:xfrm>
            <a:off x="653802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
          <p:cNvSpPr/>
          <p:nvPr/>
        </p:nvSpPr>
        <p:spPr>
          <a:xfrm>
            <a:off x="653802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6"/>
          <p:cNvSpPr/>
          <p:nvPr/>
        </p:nvSpPr>
        <p:spPr>
          <a:xfrm>
            <a:off x="6692375" y="77880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6"/>
          <p:cNvSpPr/>
          <p:nvPr/>
        </p:nvSpPr>
        <p:spPr>
          <a:xfrm>
            <a:off x="6692375" y="646950"/>
            <a:ext cx="69000" cy="69000"/>
          </a:xfrm>
          <a:prstGeom prst="ellipse">
            <a:avLst/>
          </a:prstGeom>
          <a:solidFill>
            <a:srgbClr val="1C5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0" name="Google Shape;2050;p26"/>
          <p:cNvGrpSpPr/>
          <p:nvPr/>
        </p:nvGrpSpPr>
        <p:grpSpPr>
          <a:xfrm>
            <a:off x="147900" y="4267338"/>
            <a:ext cx="2384250" cy="728250"/>
            <a:chOff x="147900" y="4003688"/>
            <a:chExt cx="2384250" cy="728250"/>
          </a:xfrm>
        </p:grpSpPr>
        <p:sp>
          <p:nvSpPr>
            <p:cNvPr id="2051" name="Google Shape;2051;p26"/>
            <p:cNvSpPr/>
            <p:nvPr/>
          </p:nvSpPr>
          <p:spPr>
            <a:xfrm>
              <a:off x="12283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6"/>
            <p:cNvSpPr/>
            <p:nvPr/>
          </p:nvSpPr>
          <p:spPr>
            <a:xfrm>
              <a:off x="3022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6"/>
            <p:cNvSpPr/>
            <p:nvPr/>
          </p:nvSpPr>
          <p:spPr>
            <a:xfrm>
              <a:off x="4566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6"/>
            <p:cNvSpPr/>
            <p:nvPr/>
          </p:nvSpPr>
          <p:spPr>
            <a:xfrm>
              <a:off x="6109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6"/>
            <p:cNvSpPr/>
            <p:nvPr/>
          </p:nvSpPr>
          <p:spPr>
            <a:xfrm>
              <a:off x="7653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6"/>
            <p:cNvSpPr/>
            <p:nvPr/>
          </p:nvSpPr>
          <p:spPr>
            <a:xfrm>
              <a:off x="9196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6"/>
            <p:cNvSpPr/>
            <p:nvPr/>
          </p:nvSpPr>
          <p:spPr>
            <a:xfrm>
              <a:off x="10740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6"/>
            <p:cNvSpPr/>
            <p:nvPr/>
          </p:nvSpPr>
          <p:spPr>
            <a:xfrm>
              <a:off x="1479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6"/>
            <p:cNvSpPr/>
            <p:nvPr/>
          </p:nvSpPr>
          <p:spPr>
            <a:xfrm>
              <a:off x="13827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6"/>
            <p:cNvSpPr/>
            <p:nvPr/>
          </p:nvSpPr>
          <p:spPr>
            <a:xfrm>
              <a:off x="15370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6"/>
            <p:cNvSpPr/>
            <p:nvPr/>
          </p:nvSpPr>
          <p:spPr>
            <a:xfrm>
              <a:off x="16914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6"/>
            <p:cNvSpPr/>
            <p:nvPr/>
          </p:nvSpPr>
          <p:spPr>
            <a:xfrm>
              <a:off x="18457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6"/>
            <p:cNvSpPr/>
            <p:nvPr/>
          </p:nvSpPr>
          <p:spPr>
            <a:xfrm>
              <a:off x="12283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6"/>
            <p:cNvSpPr/>
            <p:nvPr/>
          </p:nvSpPr>
          <p:spPr>
            <a:xfrm>
              <a:off x="3022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6"/>
            <p:cNvSpPr/>
            <p:nvPr/>
          </p:nvSpPr>
          <p:spPr>
            <a:xfrm>
              <a:off x="4566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6"/>
            <p:cNvSpPr/>
            <p:nvPr/>
          </p:nvSpPr>
          <p:spPr>
            <a:xfrm>
              <a:off x="6109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6"/>
            <p:cNvSpPr/>
            <p:nvPr/>
          </p:nvSpPr>
          <p:spPr>
            <a:xfrm>
              <a:off x="7653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6"/>
            <p:cNvSpPr/>
            <p:nvPr/>
          </p:nvSpPr>
          <p:spPr>
            <a:xfrm>
              <a:off x="9196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6"/>
            <p:cNvSpPr/>
            <p:nvPr/>
          </p:nvSpPr>
          <p:spPr>
            <a:xfrm>
              <a:off x="10740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6"/>
            <p:cNvSpPr/>
            <p:nvPr/>
          </p:nvSpPr>
          <p:spPr>
            <a:xfrm>
              <a:off x="1479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6"/>
            <p:cNvSpPr/>
            <p:nvPr/>
          </p:nvSpPr>
          <p:spPr>
            <a:xfrm>
              <a:off x="13827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6"/>
            <p:cNvSpPr/>
            <p:nvPr/>
          </p:nvSpPr>
          <p:spPr>
            <a:xfrm>
              <a:off x="15370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6"/>
            <p:cNvSpPr/>
            <p:nvPr/>
          </p:nvSpPr>
          <p:spPr>
            <a:xfrm>
              <a:off x="16914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6"/>
            <p:cNvSpPr/>
            <p:nvPr/>
          </p:nvSpPr>
          <p:spPr>
            <a:xfrm>
              <a:off x="18457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6"/>
            <p:cNvSpPr/>
            <p:nvPr/>
          </p:nvSpPr>
          <p:spPr>
            <a:xfrm>
              <a:off x="12283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6"/>
            <p:cNvSpPr/>
            <p:nvPr/>
          </p:nvSpPr>
          <p:spPr>
            <a:xfrm>
              <a:off x="3022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6"/>
            <p:cNvSpPr/>
            <p:nvPr/>
          </p:nvSpPr>
          <p:spPr>
            <a:xfrm>
              <a:off x="4566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6"/>
            <p:cNvSpPr/>
            <p:nvPr/>
          </p:nvSpPr>
          <p:spPr>
            <a:xfrm>
              <a:off x="6109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6"/>
            <p:cNvSpPr/>
            <p:nvPr/>
          </p:nvSpPr>
          <p:spPr>
            <a:xfrm>
              <a:off x="7653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6"/>
            <p:cNvSpPr/>
            <p:nvPr/>
          </p:nvSpPr>
          <p:spPr>
            <a:xfrm>
              <a:off x="9196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6"/>
            <p:cNvSpPr/>
            <p:nvPr/>
          </p:nvSpPr>
          <p:spPr>
            <a:xfrm>
              <a:off x="10740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6"/>
            <p:cNvSpPr/>
            <p:nvPr/>
          </p:nvSpPr>
          <p:spPr>
            <a:xfrm>
              <a:off x="1479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6"/>
            <p:cNvSpPr/>
            <p:nvPr/>
          </p:nvSpPr>
          <p:spPr>
            <a:xfrm>
              <a:off x="13827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6"/>
            <p:cNvSpPr/>
            <p:nvPr/>
          </p:nvSpPr>
          <p:spPr>
            <a:xfrm>
              <a:off x="15370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6"/>
            <p:cNvSpPr/>
            <p:nvPr/>
          </p:nvSpPr>
          <p:spPr>
            <a:xfrm>
              <a:off x="16914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6"/>
            <p:cNvSpPr/>
            <p:nvPr/>
          </p:nvSpPr>
          <p:spPr>
            <a:xfrm>
              <a:off x="18457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6"/>
            <p:cNvSpPr/>
            <p:nvPr/>
          </p:nvSpPr>
          <p:spPr>
            <a:xfrm>
              <a:off x="12283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6"/>
            <p:cNvSpPr/>
            <p:nvPr/>
          </p:nvSpPr>
          <p:spPr>
            <a:xfrm>
              <a:off x="3022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6"/>
            <p:cNvSpPr/>
            <p:nvPr/>
          </p:nvSpPr>
          <p:spPr>
            <a:xfrm>
              <a:off x="4566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6"/>
            <p:cNvSpPr/>
            <p:nvPr/>
          </p:nvSpPr>
          <p:spPr>
            <a:xfrm>
              <a:off x="6109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6"/>
            <p:cNvSpPr/>
            <p:nvPr/>
          </p:nvSpPr>
          <p:spPr>
            <a:xfrm>
              <a:off x="7653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6"/>
            <p:cNvSpPr/>
            <p:nvPr/>
          </p:nvSpPr>
          <p:spPr>
            <a:xfrm>
              <a:off x="9196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6"/>
            <p:cNvSpPr/>
            <p:nvPr/>
          </p:nvSpPr>
          <p:spPr>
            <a:xfrm>
              <a:off x="10740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6"/>
            <p:cNvSpPr/>
            <p:nvPr/>
          </p:nvSpPr>
          <p:spPr>
            <a:xfrm>
              <a:off x="1479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6"/>
            <p:cNvSpPr/>
            <p:nvPr/>
          </p:nvSpPr>
          <p:spPr>
            <a:xfrm>
              <a:off x="13827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6"/>
            <p:cNvSpPr/>
            <p:nvPr/>
          </p:nvSpPr>
          <p:spPr>
            <a:xfrm>
              <a:off x="15370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6"/>
            <p:cNvSpPr/>
            <p:nvPr/>
          </p:nvSpPr>
          <p:spPr>
            <a:xfrm>
              <a:off x="16914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6"/>
            <p:cNvSpPr/>
            <p:nvPr/>
          </p:nvSpPr>
          <p:spPr>
            <a:xfrm>
              <a:off x="18457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6"/>
            <p:cNvSpPr/>
            <p:nvPr/>
          </p:nvSpPr>
          <p:spPr>
            <a:xfrm>
              <a:off x="20001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6"/>
            <p:cNvSpPr/>
            <p:nvPr/>
          </p:nvSpPr>
          <p:spPr>
            <a:xfrm>
              <a:off x="20001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6"/>
            <p:cNvSpPr/>
            <p:nvPr/>
          </p:nvSpPr>
          <p:spPr>
            <a:xfrm>
              <a:off x="20001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6"/>
            <p:cNvSpPr/>
            <p:nvPr/>
          </p:nvSpPr>
          <p:spPr>
            <a:xfrm>
              <a:off x="20001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6"/>
            <p:cNvSpPr/>
            <p:nvPr/>
          </p:nvSpPr>
          <p:spPr>
            <a:xfrm>
              <a:off x="21544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6"/>
            <p:cNvSpPr/>
            <p:nvPr/>
          </p:nvSpPr>
          <p:spPr>
            <a:xfrm>
              <a:off x="21544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6"/>
            <p:cNvSpPr/>
            <p:nvPr/>
          </p:nvSpPr>
          <p:spPr>
            <a:xfrm>
              <a:off x="21544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6"/>
            <p:cNvSpPr/>
            <p:nvPr/>
          </p:nvSpPr>
          <p:spPr>
            <a:xfrm>
              <a:off x="21544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6"/>
            <p:cNvSpPr/>
            <p:nvPr/>
          </p:nvSpPr>
          <p:spPr>
            <a:xfrm>
              <a:off x="230880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6"/>
            <p:cNvSpPr/>
            <p:nvPr/>
          </p:nvSpPr>
          <p:spPr>
            <a:xfrm>
              <a:off x="230880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6"/>
            <p:cNvSpPr/>
            <p:nvPr/>
          </p:nvSpPr>
          <p:spPr>
            <a:xfrm>
              <a:off x="230880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6"/>
            <p:cNvSpPr/>
            <p:nvPr/>
          </p:nvSpPr>
          <p:spPr>
            <a:xfrm>
              <a:off x="230880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6"/>
            <p:cNvSpPr/>
            <p:nvPr/>
          </p:nvSpPr>
          <p:spPr>
            <a:xfrm>
              <a:off x="2463150" y="43992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6"/>
            <p:cNvSpPr/>
            <p:nvPr/>
          </p:nvSpPr>
          <p:spPr>
            <a:xfrm>
              <a:off x="2463150" y="42673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6"/>
            <p:cNvSpPr/>
            <p:nvPr/>
          </p:nvSpPr>
          <p:spPr>
            <a:xfrm>
              <a:off x="2463150" y="41355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6"/>
            <p:cNvSpPr/>
            <p:nvPr/>
          </p:nvSpPr>
          <p:spPr>
            <a:xfrm>
              <a:off x="2463150" y="40036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6"/>
            <p:cNvSpPr/>
            <p:nvPr/>
          </p:nvSpPr>
          <p:spPr>
            <a:xfrm>
              <a:off x="12283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6"/>
            <p:cNvSpPr/>
            <p:nvPr/>
          </p:nvSpPr>
          <p:spPr>
            <a:xfrm>
              <a:off x="3022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6"/>
            <p:cNvSpPr/>
            <p:nvPr/>
          </p:nvSpPr>
          <p:spPr>
            <a:xfrm>
              <a:off x="4566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6"/>
            <p:cNvSpPr/>
            <p:nvPr/>
          </p:nvSpPr>
          <p:spPr>
            <a:xfrm>
              <a:off x="6109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6"/>
            <p:cNvSpPr/>
            <p:nvPr/>
          </p:nvSpPr>
          <p:spPr>
            <a:xfrm>
              <a:off x="7653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6"/>
            <p:cNvSpPr/>
            <p:nvPr/>
          </p:nvSpPr>
          <p:spPr>
            <a:xfrm>
              <a:off x="9196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6"/>
            <p:cNvSpPr/>
            <p:nvPr/>
          </p:nvSpPr>
          <p:spPr>
            <a:xfrm>
              <a:off x="10740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6"/>
            <p:cNvSpPr/>
            <p:nvPr/>
          </p:nvSpPr>
          <p:spPr>
            <a:xfrm>
              <a:off x="1479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6"/>
            <p:cNvSpPr/>
            <p:nvPr/>
          </p:nvSpPr>
          <p:spPr>
            <a:xfrm>
              <a:off x="13827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6"/>
            <p:cNvSpPr/>
            <p:nvPr/>
          </p:nvSpPr>
          <p:spPr>
            <a:xfrm>
              <a:off x="15370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6"/>
            <p:cNvSpPr/>
            <p:nvPr/>
          </p:nvSpPr>
          <p:spPr>
            <a:xfrm>
              <a:off x="16914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6"/>
            <p:cNvSpPr/>
            <p:nvPr/>
          </p:nvSpPr>
          <p:spPr>
            <a:xfrm>
              <a:off x="18457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6"/>
            <p:cNvSpPr/>
            <p:nvPr/>
          </p:nvSpPr>
          <p:spPr>
            <a:xfrm>
              <a:off x="20001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6"/>
            <p:cNvSpPr/>
            <p:nvPr/>
          </p:nvSpPr>
          <p:spPr>
            <a:xfrm>
              <a:off x="21544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6"/>
            <p:cNvSpPr/>
            <p:nvPr/>
          </p:nvSpPr>
          <p:spPr>
            <a:xfrm>
              <a:off x="230880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6"/>
            <p:cNvSpPr/>
            <p:nvPr/>
          </p:nvSpPr>
          <p:spPr>
            <a:xfrm>
              <a:off x="2463150" y="453108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6"/>
            <p:cNvSpPr/>
            <p:nvPr/>
          </p:nvSpPr>
          <p:spPr>
            <a:xfrm>
              <a:off x="12283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6"/>
            <p:cNvSpPr/>
            <p:nvPr/>
          </p:nvSpPr>
          <p:spPr>
            <a:xfrm>
              <a:off x="3022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6"/>
            <p:cNvSpPr/>
            <p:nvPr/>
          </p:nvSpPr>
          <p:spPr>
            <a:xfrm>
              <a:off x="4566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6"/>
            <p:cNvSpPr/>
            <p:nvPr/>
          </p:nvSpPr>
          <p:spPr>
            <a:xfrm>
              <a:off x="6109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6"/>
            <p:cNvSpPr/>
            <p:nvPr/>
          </p:nvSpPr>
          <p:spPr>
            <a:xfrm>
              <a:off x="7653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6"/>
            <p:cNvSpPr/>
            <p:nvPr/>
          </p:nvSpPr>
          <p:spPr>
            <a:xfrm>
              <a:off x="9196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6"/>
            <p:cNvSpPr/>
            <p:nvPr/>
          </p:nvSpPr>
          <p:spPr>
            <a:xfrm>
              <a:off x="10740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6"/>
            <p:cNvSpPr/>
            <p:nvPr/>
          </p:nvSpPr>
          <p:spPr>
            <a:xfrm>
              <a:off x="1479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6"/>
            <p:cNvSpPr/>
            <p:nvPr/>
          </p:nvSpPr>
          <p:spPr>
            <a:xfrm>
              <a:off x="13827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6"/>
            <p:cNvSpPr/>
            <p:nvPr/>
          </p:nvSpPr>
          <p:spPr>
            <a:xfrm>
              <a:off x="15370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6"/>
            <p:cNvSpPr/>
            <p:nvPr/>
          </p:nvSpPr>
          <p:spPr>
            <a:xfrm>
              <a:off x="16914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6"/>
            <p:cNvSpPr/>
            <p:nvPr/>
          </p:nvSpPr>
          <p:spPr>
            <a:xfrm>
              <a:off x="18457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6"/>
            <p:cNvSpPr/>
            <p:nvPr/>
          </p:nvSpPr>
          <p:spPr>
            <a:xfrm>
              <a:off x="20001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6"/>
            <p:cNvSpPr/>
            <p:nvPr/>
          </p:nvSpPr>
          <p:spPr>
            <a:xfrm>
              <a:off x="21544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6"/>
            <p:cNvSpPr/>
            <p:nvPr/>
          </p:nvSpPr>
          <p:spPr>
            <a:xfrm>
              <a:off x="230880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6"/>
            <p:cNvSpPr/>
            <p:nvPr/>
          </p:nvSpPr>
          <p:spPr>
            <a:xfrm>
              <a:off x="2463150" y="4662938"/>
              <a:ext cx="69000" cy="69000"/>
            </a:xfrm>
            <a:prstGeom prst="ellipse">
              <a:avLst/>
            </a:prstGeom>
            <a:solidFill>
              <a:srgbClr val="090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47" name="Google Shape;2147;p26"/>
          <p:cNvPicPr preferRelativeResize="0"/>
          <p:nvPr/>
        </p:nvPicPr>
        <p:blipFill rotWithShape="1">
          <a:blip r:embed="rId3">
            <a:alphaModFix/>
          </a:blip>
          <a:srcRect b="20939" l="17012" r="23275" t="19522"/>
          <a:stretch/>
        </p:blipFill>
        <p:spPr>
          <a:xfrm>
            <a:off x="7323625" y="2747750"/>
            <a:ext cx="1105374" cy="1102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3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p:txBody>
      </p:sp>
      <p:sp>
        <p:nvSpPr>
          <p:cNvPr id="2222" name="Google Shape;2222;p35"/>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Gap Buffer</a:t>
            </a:r>
            <a:endParaRPr b="1" sz="18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223" name="Google Shape;2223;p35"/>
          <p:cNvPicPr preferRelativeResize="0"/>
          <p:nvPr/>
        </p:nvPicPr>
        <p:blipFill>
          <a:blip r:embed="rId3">
            <a:alphaModFix/>
          </a:blip>
          <a:stretch>
            <a:fillRect/>
          </a:stretch>
        </p:blipFill>
        <p:spPr>
          <a:xfrm>
            <a:off x="783525" y="1741825"/>
            <a:ext cx="4139850" cy="1094975"/>
          </a:xfrm>
          <a:prstGeom prst="rect">
            <a:avLst/>
          </a:prstGeom>
          <a:noFill/>
          <a:ln>
            <a:noFill/>
          </a:ln>
        </p:spPr>
      </p:pic>
      <p:sp>
        <p:nvSpPr>
          <p:cNvPr id="2224" name="Google Shape;2224;p35"/>
          <p:cNvSpPr txBox="1"/>
          <p:nvPr/>
        </p:nvSpPr>
        <p:spPr>
          <a:xfrm>
            <a:off x="5029200" y="1741825"/>
            <a:ext cx="17850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Initial state, cursor/gap between is and awesome </a:t>
            </a:r>
            <a:endParaRPr sz="1700">
              <a:solidFill>
                <a:schemeClr val="dk1"/>
              </a:solidFill>
              <a:latin typeface="Nunito"/>
              <a:ea typeface="Nunito"/>
              <a:cs typeface="Nunito"/>
              <a:sym typeface="Nunito"/>
            </a:endParaRPr>
          </a:p>
        </p:txBody>
      </p:sp>
      <p:cxnSp>
        <p:nvCxnSpPr>
          <p:cNvPr id="2225" name="Google Shape;2225;p35"/>
          <p:cNvCxnSpPr/>
          <p:nvPr/>
        </p:nvCxnSpPr>
        <p:spPr>
          <a:xfrm>
            <a:off x="1459800" y="2785025"/>
            <a:ext cx="0" cy="983700"/>
          </a:xfrm>
          <a:prstGeom prst="straightConnector1">
            <a:avLst/>
          </a:prstGeom>
          <a:noFill/>
          <a:ln cap="flat" cmpd="sng" w="9525">
            <a:solidFill>
              <a:schemeClr val="dk2"/>
            </a:solidFill>
            <a:prstDash val="solid"/>
            <a:round/>
            <a:headEnd len="med" w="med" type="none"/>
            <a:tailEnd len="med" w="med" type="triangle"/>
          </a:ln>
        </p:spPr>
      </p:cxnSp>
      <p:sp>
        <p:nvSpPr>
          <p:cNvPr id="2226" name="Google Shape;2226;p35"/>
          <p:cNvSpPr txBox="1"/>
          <p:nvPr/>
        </p:nvSpPr>
        <p:spPr>
          <a:xfrm>
            <a:off x="1010900" y="3702750"/>
            <a:ext cx="1149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Left buffer</a:t>
            </a:r>
            <a:endParaRPr sz="1200">
              <a:solidFill>
                <a:schemeClr val="dk1"/>
              </a:solidFill>
              <a:latin typeface="Nunito"/>
              <a:ea typeface="Nunito"/>
              <a:cs typeface="Nunito"/>
              <a:sym typeface="Nunito"/>
            </a:endParaRPr>
          </a:p>
        </p:txBody>
      </p:sp>
      <p:cxnSp>
        <p:nvCxnSpPr>
          <p:cNvPr id="2227" name="Google Shape;2227;p35"/>
          <p:cNvCxnSpPr/>
          <p:nvPr/>
        </p:nvCxnSpPr>
        <p:spPr>
          <a:xfrm>
            <a:off x="4229100" y="2775500"/>
            <a:ext cx="0" cy="983700"/>
          </a:xfrm>
          <a:prstGeom prst="straightConnector1">
            <a:avLst/>
          </a:prstGeom>
          <a:noFill/>
          <a:ln cap="flat" cmpd="sng" w="9525">
            <a:solidFill>
              <a:schemeClr val="dk2"/>
            </a:solidFill>
            <a:prstDash val="solid"/>
            <a:round/>
            <a:headEnd len="med" w="med" type="none"/>
            <a:tailEnd len="med" w="med" type="triangle"/>
          </a:ln>
        </p:spPr>
      </p:cxnSp>
      <p:sp>
        <p:nvSpPr>
          <p:cNvPr id="2228" name="Google Shape;2228;p35"/>
          <p:cNvSpPr txBox="1"/>
          <p:nvPr/>
        </p:nvSpPr>
        <p:spPr>
          <a:xfrm>
            <a:off x="3780200" y="3693225"/>
            <a:ext cx="1149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Right</a:t>
            </a:r>
            <a:r>
              <a:rPr lang="en" sz="1200">
                <a:solidFill>
                  <a:schemeClr val="dk1"/>
                </a:solidFill>
                <a:latin typeface="Nunito"/>
                <a:ea typeface="Nunito"/>
                <a:cs typeface="Nunito"/>
                <a:sym typeface="Nunito"/>
              </a:rPr>
              <a:t> buffer</a:t>
            </a:r>
            <a:endParaRPr sz="1200">
              <a:solidFill>
                <a:schemeClr val="dk1"/>
              </a:solidFill>
              <a:latin typeface="Nunito"/>
              <a:ea typeface="Nunito"/>
              <a:cs typeface="Nunito"/>
              <a:sym typeface="Nunito"/>
            </a:endParaRPr>
          </a:p>
        </p:txBody>
      </p:sp>
      <p:cxnSp>
        <p:nvCxnSpPr>
          <p:cNvPr id="2229" name="Google Shape;2229;p35"/>
          <p:cNvCxnSpPr/>
          <p:nvPr/>
        </p:nvCxnSpPr>
        <p:spPr>
          <a:xfrm>
            <a:off x="3009900" y="2775500"/>
            <a:ext cx="0" cy="983700"/>
          </a:xfrm>
          <a:prstGeom prst="straightConnector1">
            <a:avLst/>
          </a:prstGeom>
          <a:noFill/>
          <a:ln cap="flat" cmpd="sng" w="9525">
            <a:solidFill>
              <a:schemeClr val="dk2"/>
            </a:solidFill>
            <a:prstDash val="solid"/>
            <a:round/>
            <a:headEnd len="med" w="med" type="none"/>
            <a:tailEnd len="med" w="med" type="triangle"/>
          </a:ln>
        </p:spPr>
      </p:cxnSp>
      <p:sp>
        <p:nvSpPr>
          <p:cNvPr id="2230" name="Google Shape;2230;p35"/>
          <p:cNvSpPr txBox="1"/>
          <p:nvPr/>
        </p:nvSpPr>
        <p:spPr>
          <a:xfrm>
            <a:off x="2789600" y="3693225"/>
            <a:ext cx="11493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Gap</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1"/>
                                        <p:tgtEl>
                                          <p:spTgt spid="2226"/>
                                        </p:tgtEl>
                                      </p:cBhvr>
                                    </p:animEffect>
                                  </p:childTnLst>
                                </p:cTn>
                              </p:par>
                              <p:par>
                                <p:cTn fill="hold" nodeType="with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1000"/>
                                        <p:tgtEl>
                                          <p:spTgt spid="2230"/>
                                        </p:tgtEl>
                                      </p:cBhvr>
                                    </p:animEffect>
                                  </p:childTnLst>
                                </p:cTn>
                              </p:par>
                              <p:par>
                                <p:cTn fill="hold" nodeType="with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1000"/>
                                        <p:tgtEl>
                                          <p:spTgt spid="2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3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p:txBody>
      </p:sp>
      <p:sp>
        <p:nvSpPr>
          <p:cNvPr id="2236" name="Google Shape;2236;p36"/>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237" name="Google Shape;2237;p36"/>
          <p:cNvPicPr preferRelativeResize="0"/>
          <p:nvPr/>
        </p:nvPicPr>
        <p:blipFill>
          <a:blip r:embed="rId3">
            <a:alphaModFix/>
          </a:blip>
          <a:stretch>
            <a:fillRect/>
          </a:stretch>
        </p:blipFill>
        <p:spPr>
          <a:xfrm>
            <a:off x="783525" y="1741825"/>
            <a:ext cx="3137760" cy="829925"/>
          </a:xfrm>
          <a:prstGeom prst="rect">
            <a:avLst/>
          </a:prstGeom>
          <a:noFill/>
          <a:ln>
            <a:noFill/>
          </a:ln>
        </p:spPr>
      </p:pic>
      <p:sp>
        <p:nvSpPr>
          <p:cNvPr id="2238" name="Google Shape;2238;p36"/>
          <p:cNvSpPr txBox="1"/>
          <p:nvPr/>
        </p:nvSpPr>
        <p:spPr>
          <a:xfrm>
            <a:off x="696575" y="2529097"/>
            <a:ext cx="3592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Initial</a:t>
            </a:r>
            <a:r>
              <a:rPr lang="en" sz="1200">
                <a:solidFill>
                  <a:schemeClr val="dk1"/>
                </a:solidFill>
                <a:latin typeface="Nunito"/>
                <a:ea typeface="Nunito"/>
                <a:cs typeface="Nunito"/>
                <a:sym typeface="Nunito"/>
              </a:rPr>
              <a:t> state, cursor/gap between is and awesome </a:t>
            </a:r>
            <a:endParaRPr sz="1200">
              <a:solidFill>
                <a:schemeClr val="dk1"/>
              </a:solidFill>
              <a:latin typeface="Nunito"/>
              <a:ea typeface="Nunito"/>
              <a:cs typeface="Nunito"/>
              <a:sym typeface="Nunito"/>
            </a:endParaRPr>
          </a:p>
        </p:txBody>
      </p:sp>
      <p:pic>
        <p:nvPicPr>
          <p:cNvPr id="2239" name="Google Shape;2239;p36"/>
          <p:cNvPicPr preferRelativeResize="0"/>
          <p:nvPr/>
        </p:nvPicPr>
        <p:blipFill>
          <a:blip r:embed="rId4">
            <a:alphaModFix/>
          </a:blip>
          <a:stretch>
            <a:fillRect/>
          </a:stretch>
        </p:blipFill>
        <p:spPr>
          <a:xfrm>
            <a:off x="783525" y="3265825"/>
            <a:ext cx="3137798" cy="829925"/>
          </a:xfrm>
          <a:prstGeom prst="rect">
            <a:avLst/>
          </a:prstGeom>
          <a:noFill/>
          <a:ln>
            <a:noFill/>
          </a:ln>
        </p:spPr>
      </p:pic>
      <p:sp>
        <p:nvSpPr>
          <p:cNvPr id="2240" name="Google Shape;2240;p36"/>
          <p:cNvSpPr txBox="1"/>
          <p:nvPr/>
        </p:nvSpPr>
        <p:spPr>
          <a:xfrm>
            <a:off x="700699" y="4033625"/>
            <a:ext cx="3592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User inserts text. </a:t>
            </a:r>
            <a:r>
              <a:rPr b="1" lang="en" sz="1200">
                <a:solidFill>
                  <a:schemeClr val="dk1"/>
                </a:solidFill>
                <a:latin typeface="Nunito"/>
                <a:ea typeface="Nunito"/>
                <a:cs typeface="Nunito"/>
                <a:sym typeface="Nunito"/>
              </a:rPr>
              <a:t>This is </a:t>
            </a:r>
            <a:r>
              <a:rPr b="1" lang="en" sz="1200">
                <a:solidFill>
                  <a:schemeClr val="dk2"/>
                </a:solidFill>
                <a:latin typeface="Nunito"/>
                <a:ea typeface="Nunito"/>
                <a:cs typeface="Nunito"/>
                <a:sym typeface="Nunito"/>
              </a:rPr>
              <a:t>O(1)</a:t>
            </a:r>
            <a:r>
              <a:rPr b="1" lang="en" sz="1200">
                <a:solidFill>
                  <a:schemeClr val="dk1"/>
                </a:solidFill>
                <a:latin typeface="Nunito"/>
                <a:ea typeface="Nunito"/>
                <a:cs typeface="Nunito"/>
                <a:sym typeface="Nunito"/>
              </a:rPr>
              <a:t> as text moves directly into gap without having to shift char array</a:t>
            </a:r>
            <a:endParaRPr b="1" sz="1200">
              <a:solidFill>
                <a:schemeClr val="dk1"/>
              </a:solidFill>
              <a:latin typeface="Nunito"/>
              <a:ea typeface="Nunito"/>
              <a:cs typeface="Nunito"/>
              <a:sym typeface="Nunito"/>
            </a:endParaRPr>
          </a:p>
        </p:txBody>
      </p:sp>
      <p:cxnSp>
        <p:nvCxnSpPr>
          <p:cNvPr id="2241" name="Google Shape;2241;p36"/>
          <p:cNvCxnSpPr>
            <a:stCxn id="2238" idx="2"/>
            <a:endCxn id="2239" idx="0"/>
          </p:cNvCxnSpPr>
          <p:nvPr/>
        </p:nvCxnSpPr>
        <p:spPr>
          <a:xfrm flipH="1">
            <a:off x="2352425" y="2829397"/>
            <a:ext cx="140400" cy="436500"/>
          </a:xfrm>
          <a:prstGeom prst="straightConnector1">
            <a:avLst/>
          </a:prstGeom>
          <a:noFill/>
          <a:ln cap="flat" cmpd="sng" w="9525">
            <a:solidFill>
              <a:schemeClr val="dk2"/>
            </a:solidFill>
            <a:prstDash val="solid"/>
            <a:round/>
            <a:headEnd len="med" w="med" type="none"/>
            <a:tailEnd len="med" w="med" type="triangle"/>
          </a:ln>
        </p:spPr>
      </p:cxnSp>
      <p:pic>
        <p:nvPicPr>
          <p:cNvPr id="2242" name="Google Shape;2242;p36"/>
          <p:cNvPicPr preferRelativeResize="0"/>
          <p:nvPr/>
        </p:nvPicPr>
        <p:blipFill>
          <a:blip r:embed="rId5">
            <a:alphaModFix/>
          </a:blip>
          <a:stretch>
            <a:fillRect/>
          </a:stretch>
        </p:blipFill>
        <p:spPr>
          <a:xfrm>
            <a:off x="4894600" y="1434125"/>
            <a:ext cx="3137750" cy="829900"/>
          </a:xfrm>
          <a:prstGeom prst="rect">
            <a:avLst/>
          </a:prstGeom>
          <a:noFill/>
          <a:ln>
            <a:noFill/>
          </a:ln>
        </p:spPr>
      </p:pic>
      <p:cxnSp>
        <p:nvCxnSpPr>
          <p:cNvPr id="2243" name="Google Shape;2243;p36"/>
          <p:cNvCxnSpPr/>
          <p:nvPr/>
        </p:nvCxnSpPr>
        <p:spPr>
          <a:xfrm flipH="1" rot="10800000">
            <a:off x="3997425" y="2156775"/>
            <a:ext cx="824700" cy="1512900"/>
          </a:xfrm>
          <a:prstGeom prst="straightConnector1">
            <a:avLst/>
          </a:prstGeom>
          <a:noFill/>
          <a:ln cap="flat" cmpd="sng" w="9525">
            <a:solidFill>
              <a:schemeClr val="dk2"/>
            </a:solidFill>
            <a:prstDash val="solid"/>
            <a:round/>
            <a:headEnd len="med" w="med" type="none"/>
            <a:tailEnd len="med" w="med" type="triangle"/>
          </a:ln>
        </p:spPr>
      </p:cxnSp>
      <p:sp>
        <p:nvSpPr>
          <p:cNvPr id="2244" name="Google Shape;2244;p36"/>
          <p:cNvSpPr txBox="1"/>
          <p:nvPr/>
        </p:nvSpPr>
        <p:spPr>
          <a:xfrm>
            <a:off x="4815449" y="2213707"/>
            <a:ext cx="35925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Nunito"/>
                <a:ea typeface="Nunito"/>
                <a:cs typeface="Nunito"/>
                <a:sym typeface="Nunito"/>
              </a:rPr>
              <a:t>User moves the cursor before “really”. </a:t>
            </a:r>
            <a:r>
              <a:rPr b="1" lang="en" sz="1200">
                <a:solidFill>
                  <a:schemeClr val="dk1"/>
                </a:solidFill>
                <a:latin typeface="Nunito"/>
                <a:ea typeface="Nunito"/>
                <a:cs typeface="Nunito"/>
                <a:sym typeface="Nunito"/>
              </a:rPr>
              <a:t>“</a:t>
            </a:r>
            <a:r>
              <a:rPr b="1" lang="en" sz="1200">
                <a:solidFill>
                  <a:schemeClr val="dk1"/>
                </a:solidFill>
                <a:latin typeface="Nunito"/>
                <a:ea typeface="Nunito"/>
                <a:cs typeface="Nunito"/>
                <a:sym typeface="Nunito"/>
              </a:rPr>
              <a:t>r</a:t>
            </a:r>
            <a:r>
              <a:rPr b="1" lang="en" sz="1200">
                <a:solidFill>
                  <a:schemeClr val="dk1"/>
                </a:solidFill>
                <a:latin typeface="Nunito"/>
                <a:ea typeface="Nunito"/>
                <a:cs typeface="Nunito"/>
                <a:sym typeface="Nunito"/>
              </a:rPr>
              <a:t>eally” is moved into the </a:t>
            </a:r>
            <a:r>
              <a:rPr b="1" lang="en" sz="1200">
                <a:solidFill>
                  <a:schemeClr val="dk1"/>
                </a:solidFill>
                <a:latin typeface="Nunito"/>
                <a:ea typeface="Nunito"/>
                <a:cs typeface="Nunito"/>
                <a:sym typeface="Nunito"/>
              </a:rPr>
              <a:t>right buffer.</a:t>
            </a:r>
            <a:endParaRPr b="1" sz="1200">
              <a:solidFill>
                <a:schemeClr val="dk1"/>
              </a:solidFill>
              <a:latin typeface="Nunito"/>
              <a:ea typeface="Nunito"/>
              <a:cs typeface="Nunito"/>
              <a:sym typeface="Nunito"/>
            </a:endParaRPr>
          </a:p>
          <a:p>
            <a:pPr indent="0" lvl="0" marL="0" rtl="0" algn="l">
              <a:spcBef>
                <a:spcPts val="1200"/>
              </a:spcBef>
              <a:spcAft>
                <a:spcPts val="0"/>
              </a:spcAft>
              <a:buNone/>
            </a:pPr>
            <a:r>
              <a:t/>
            </a:r>
            <a:endParaRPr sz="1200">
              <a:solidFill>
                <a:schemeClr val="dk1"/>
              </a:solidFill>
              <a:latin typeface="Nunito"/>
              <a:ea typeface="Nunito"/>
              <a:cs typeface="Nunito"/>
              <a:sym typeface="Nunito"/>
            </a:endParaRPr>
          </a:p>
        </p:txBody>
      </p:sp>
      <p:pic>
        <p:nvPicPr>
          <p:cNvPr id="2245" name="Google Shape;2245;p36"/>
          <p:cNvPicPr preferRelativeResize="0"/>
          <p:nvPr/>
        </p:nvPicPr>
        <p:blipFill>
          <a:blip r:embed="rId6">
            <a:alphaModFix/>
          </a:blip>
          <a:stretch>
            <a:fillRect/>
          </a:stretch>
        </p:blipFill>
        <p:spPr>
          <a:xfrm>
            <a:off x="4898275" y="3186725"/>
            <a:ext cx="3723925" cy="755129"/>
          </a:xfrm>
          <a:prstGeom prst="rect">
            <a:avLst/>
          </a:prstGeom>
          <a:noFill/>
          <a:ln>
            <a:noFill/>
          </a:ln>
        </p:spPr>
      </p:pic>
      <p:sp>
        <p:nvSpPr>
          <p:cNvPr id="2246" name="Google Shape;2246;p36"/>
          <p:cNvSpPr txBox="1"/>
          <p:nvPr/>
        </p:nvSpPr>
        <p:spPr>
          <a:xfrm>
            <a:off x="4815449" y="3891962"/>
            <a:ext cx="35925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Nunito"/>
                <a:ea typeface="Nunito"/>
                <a:cs typeface="Nunito"/>
                <a:sym typeface="Nunito"/>
              </a:rPr>
              <a:t>User inserts more text and fills the gap, </a:t>
            </a:r>
            <a:r>
              <a:rPr b="1" lang="en" sz="1200">
                <a:solidFill>
                  <a:schemeClr val="dk1"/>
                </a:solidFill>
                <a:latin typeface="Nunito"/>
                <a:ea typeface="Nunito"/>
                <a:cs typeface="Nunito"/>
                <a:sym typeface="Nunito"/>
              </a:rPr>
              <a:t>so it is expanded. </a:t>
            </a:r>
            <a:r>
              <a:rPr lang="en" sz="1200">
                <a:solidFill>
                  <a:schemeClr val="dk1"/>
                </a:solidFill>
                <a:latin typeface="Nunito"/>
                <a:ea typeface="Nunito"/>
                <a:cs typeface="Nunito"/>
                <a:sym typeface="Nunito"/>
              </a:rPr>
              <a:t>Expansion is</a:t>
            </a:r>
            <a:r>
              <a:rPr b="1" lang="en" sz="1200">
                <a:solidFill>
                  <a:schemeClr val="dk1"/>
                </a:solidFill>
                <a:latin typeface="Nunito"/>
                <a:ea typeface="Nunito"/>
                <a:cs typeface="Nunito"/>
                <a:sym typeface="Nunito"/>
              </a:rPr>
              <a:t> </a:t>
            </a:r>
            <a:r>
              <a:rPr b="1" lang="en" sz="1200">
                <a:solidFill>
                  <a:schemeClr val="dk2"/>
                </a:solidFill>
                <a:latin typeface="Nunito"/>
                <a:ea typeface="Nunito"/>
                <a:cs typeface="Nunito"/>
                <a:sym typeface="Nunito"/>
              </a:rPr>
              <a:t>O(n) </a:t>
            </a:r>
            <a:r>
              <a:rPr lang="en" sz="1200">
                <a:solidFill>
                  <a:schemeClr val="dk1"/>
                </a:solidFill>
                <a:latin typeface="Nunito"/>
                <a:ea typeface="Nunito"/>
                <a:cs typeface="Nunito"/>
                <a:sym typeface="Nunito"/>
              </a:rPr>
              <a:t>as array is shifted.</a:t>
            </a:r>
            <a:endParaRPr sz="1200">
              <a:solidFill>
                <a:schemeClr val="dk1"/>
              </a:solidFill>
              <a:latin typeface="Nunito"/>
              <a:ea typeface="Nunito"/>
              <a:cs typeface="Nunito"/>
              <a:sym typeface="Nunito"/>
            </a:endParaRPr>
          </a:p>
          <a:p>
            <a:pPr indent="0" lvl="0" marL="0" rtl="0" algn="l">
              <a:spcBef>
                <a:spcPts val="1200"/>
              </a:spcBef>
              <a:spcAft>
                <a:spcPts val="0"/>
              </a:spcAft>
              <a:buNone/>
            </a:pPr>
            <a:r>
              <a:t/>
            </a:r>
            <a:endParaRPr sz="1200">
              <a:solidFill>
                <a:schemeClr val="dk1"/>
              </a:solidFill>
              <a:latin typeface="Nunito"/>
              <a:ea typeface="Nunito"/>
              <a:cs typeface="Nunito"/>
              <a:sym typeface="Nunito"/>
            </a:endParaRPr>
          </a:p>
        </p:txBody>
      </p:sp>
      <p:cxnSp>
        <p:nvCxnSpPr>
          <p:cNvPr id="2247" name="Google Shape;2247;p36"/>
          <p:cNvCxnSpPr/>
          <p:nvPr/>
        </p:nvCxnSpPr>
        <p:spPr>
          <a:xfrm>
            <a:off x="6579937" y="2759825"/>
            <a:ext cx="180300" cy="350700"/>
          </a:xfrm>
          <a:prstGeom prst="straightConnector1">
            <a:avLst/>
          </a:prstGeom>
          <a:noFill/>
          <a:ln cap="flat" cmpd="sng" w="9525">
            <a:solidFill>
              <a:schemeClr val="dk2"/>
            </a:solidFill>
            <a:prstDash val="solid"/>
            <a:round/>
            <a:headEnd len="med" w="med" type="none"/>
            <a:tailEnd len="med" w="med" type="triangle"/>
          </a:ln>
        </p:spPr>
      </p:cxnSp>
      <p:cxnSp>
        <p:nvCxnSpPr>
          <p:cNvPr id="2248" name="Google Shape;2248;p36"/>
          <p:cNvCxnSpPr/>
          <p:nvPr/>
        </p:nvCxnSpPr>
        <p:spPr>
          <a:xfrm flipH="1">
            <a:off x="6196425" y="4368479"/>
            <a:ext cx="12900" cy="297600"/>
          </a:xfrm>
          <a:prstGeom prst="straightConnector1">
            <a:avLst/>
          </a:prstGeom>
          <a:noFill/>
          <a:ln cap="flat" cmpd="sng" w="9525">
            <a:solidFill>
              <a:schemeClr val="dk2"/>
            </a:solidFill>
            <a:prstDash val="solid"/>
            <a:round/>
            <a:headEnd len="med" w="med" type="none"/>
            <a:tailEnd len="med" w="med" type="triangle"/>
          </a:ln>
        </p:spPr>
      </p:cxnSp>
      <p:sp>
        <p:nvSpPr>
          <p:cNvPr id="2249" name="Google Shape;2249;p36"/>
          <p:cNvSpPr txBox="1"/>
          <p:nvPr/>
        </p:nvSpPr>
        <p:spPr>
          <a:xfrm>
            <a:off x="5055600" y="4561950"/>
            <a:ext cx="22818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Bigger gap means fewer but more costly expansions</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par>
                                <p:cTn fill="hold" nodeType="with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3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55" name="Google Shape;2255;p37"/>
          <p:cNvSpPr txBox="1"/>
          <p:nvPr>
            <p:ph idx="1" type="body"/>
          </p:nvPr>
        </p:nvSpPr>
        <p:spPr>
          <a:xfrm>
            <a:off x="720000" y="1213475"/>
            <a:ext cx="48198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Advantages:</a:t>
            </a:r>
            <a:endParaRPr b="1" sz="1600"/>
          </a:p>
          <a:p>
            <a:pPr indent="-330200" lvl="0" marL="457200" rtl="0" algn="l">
              <a:spcBef>
                <a:spcPts val="0"/>
              </a:spcBef>
              <a:spcAft>
                <a:spcPts val="0"/>
              </a:spcAft>
              <a:buSzPts val="1600"/>
              <a:buChar char="-"/>
            </a:pPr>
            <a:r>
              <a:rPr lang="en" sz="1600"/>
              <a:t>Efficient insertions and deletions near the gap</a:t>
            </a:r>
            <a:endParaRPr sz="1600"/>
          </a:p>
          <a:p>
            <a:pPr indent="-330200" lvl="0" marL="457200" rtl="0" algn="l">
              <a:spcBef>
                <a:spcPts val="0"/>
              </a:spcBef>
              <a:spcAft>
                <a:spcPts val="0"/>
              </a:spcAft>
              <a:buSzPts val="1600"/>
              <a:buChar char="-"/>
            </a:pPr>
            <a:r>
              <a:rPr lang="en" sz="1600"/>
              <a:t>Compact representation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Disadvantages:</a:t>
            </a:r>
            <a:endParaRPr b="1" sz="1600"/>
          </a:p>
          <a:p>
            <a:pPr indent="-330200" lvl="0" marL="457200" rtl="0" algn="l">
              <a:spcBef>
                <a:spcPts val="0"/>
              </a:spcBef>
              <a:spcAft>
                <a:spcPts val="0"/>
              </a:spcAft>
              <a:buSzPts val="1600"/>
              <a:buChar char="-"/>
            </a:pPr>
            <a:r>
              <a:rPr lang="en" sz="1600"/>
              <a:t>Inefficient for large edits away from the gap</a:t>
            </a:r>
            <a:endParaRPr sz="1600"/>
          </a:p>
          <a:p>
            <a:pPr indent="-330200" lvl="0" marL="457200" rtl="0" algn="l">
              <a:spcBef>
                <a:spcPts val="0"/>
              </a:spcBef>
              <a:spcAft>
                <a:spcPts val="0"/>
              </a:spcAft>
              <a:buSzPts val="1600"/>
              <a:buChar char="-"/>
            </a:pPr>
            <a:r>
              <a:rPr lang="en" sz="1600"/>
              <a:t>Limited undo/redo capabilities</a:t>
            </a:r>
            <a:endParaRPr sz="1600"/>
          </a:p>
        </p:txBody>
      </p:sp>
      <p:pic>
        <p:nvPicPr>
          <p:cNvPr id="2256" name="Google Shape;2256;p37"/>
          <p:cNvPicPr preferRelativeResize="0"/>
          <p:nvPr/>
        </p:nvPicPr>
        <p:blipFill>
          <a:blip r:embed="rId3">
            <a:alphaModFix/>
          </a:blip>
          <a:stretch>
            <a:fillRect/>
          </a:stretch>
        </p:blipFill>
        <p:spPr>
          <a:xfrm>
            <a:off x="5559875" y="1599575"/>
            <a:ext cx="3112176" cy="233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3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p:txBody>
      </p:sp>
      <p:sp>
        <p:nvSpPr>
          <p:cNvPr id="2262" name="Google Shape;2262;p38"/>
          <p:cNvSpPr txBox="1"/>
          <p:nvPr>
            <p:ph idx="1" type="body"/>
          </p:nvPr>
        </p:nvSpPr>
        <p:spPr>
          <a:xfrm>
            <a:off x="720000" y="1213475"/>
            <a:ext cx="3852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Use cases:</a:t>
            </a:r>
            <a:endParaRPr b="1" sz="1800"/>
          </a:p>
          <a:p>
            <a:pPr indent="-330200" lvl="0" marL="457200" rtl="0" algn="l">
              <a:spcBef>
                <a:spcPts val="0"/>
              </a:spcBef>
              <a:spcAft>
                <a:spcPts val="0"/>
              </a:spcAft>
              <a:buSzPts val="1600"/>
              <a:buChar char="-"/>
            </a:pPr>
            <a:r>
              <a:rPr lang="en" sz="1600"/>
              <a:t>Editing and storing text such that the text can continue to be edited</a:t>
            </a:r>
            <a:endParaRPr sz="1600"/>
          </a:p>
          <a:p>
            <a:pPr indent="-330200" lvl="0" marL="457200" rtl="0" algn="l">
              <a:spcBef>
                <a:spcPts val="0"/>
              </a:spcBef>
              <a:spcAft>
                <a:spcPts val="0"/>
              </a:spcAft>
              <a:buSzPts val="1600"/>
              <a:buChar char="-"/>
            </a:pPr>
            <a:r>
              <a:rPr lang="en" sz="1600"/>
              <a:t>Similar to an array, but has a gap inserted to manage editing at the cursor position</a:t>
            </a:r>
            <a:endParaRPr sz="1600"/>
          </a:p>
          <a:p>
            <a:pPr indent="-330200" lvl="0" marL="457200" rtl="0" algn="l">
              <a:spcBef>
                <a:spcPts val="0"/>
              </a:spcBef>
              <a:spcAft>
                <a:spcPts val="0"/>
              </a:spcAft>
              <a:buSzPts val="1600"/>
              <a:buChar char="-"/>
            </a:pPr>
            <a:r>
              <a:rPr lang="en" sz="1600"/>
              <a:t>Insertion, deletion, and other operations that modify the core structure of the entire gap buffer, the gap responds accordingly to accommodate the change</a:t>
            </a:r>
            <a:endParaRPr sz="1600"/>
          </a:p>
        </p:txBody>
      </p:sp>
      <p:pic>
        <p:nvPicPr>
          <p:cNvPr id="2263" name="Google Shape;2263;p38"/>
          <p:cNvPicPr preferRelativeResize="0"/>
          <p:nvPr/>
        </p:nvPicPr>
        <p:blipFill>
          <a:blip r:embed="rId3">
            <a:alphaModFix/>
          </a:blip>
          <a:stretch>
            <a:fillRect/>
          </a:stretch>
        </p:blipFill>
        <p:spPr>
          <a:xfrm>
            <a:off x="4982400" y="1260100"/>
            <a:ext cx="4009200" cy="3006900"/>
          </a:xfrm>
          <a:prstGeom prst="rect">
            <a:avLst/>
          </a:prstGeom>
          <a:noFill/>
          <a:ln>
            <a:noFill/>
          </a:ln>
        </p:spPr>
      </p:pic>
      <p:cxnSp>
        <p:nvCxnSpPr>
          <p:cNvPr id="2264" name="Google Shape;2264;p38"/>
          <p:cNvCxnSpPr/>
          <p:nvPr/>
        </p:nvCxnSpPr>
        <p:spPr>
          <a:xfrm flipH="1" rot="10800000">
            <a:off x="4759225" y="2425800"/>
            <a:ext cx="1842600" cy="1803300"/>
          </a:xfrm>
          <a:prstGeom prst="straightConnector1">
            <a:avLst/>
          </a:prstGeom>
          <a:noFill/>
          <a:ln cap="flat" cmpd="sng" w="28575">
            <a:solidFill>
              <a:srgbClr val="FF0000"/>
            </a:solidFill>
            <a:prstDash val="solid"/>
            <a:round/>
            <a:headEnd len="med" w="med" type="none"/>
            <a:tailEnd len="med" w="med" type="triangle"/>
          </a:ln>
        </p:spPr>
      </p:cxnSp>
      <p:sp>
        <p:nvSpPr>
          <p:cNvPr id="2265" name="Google Shape;2265;p38"/>
          <p:cNvSpPr txBox="1"/>
          <p:nvPr/>
        </p:nvSpPr>
        <p:spPr>
          <a:xfrm>
            <a:off x="4911975" y="3981250"/>
            <a:ext cx="11232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Nunito"/>
                <a:ea typeface="Nunito"/>
                <a:cs typeface="Nunito"/>
                <a:sym typeface="Nunito"/>
              </a:rPr>
              <a:t>Resizes the gap in the </a:t>
            </a:r>
            <a:r>
              <a:rPr b="1" lang="en" sz="1200">
                <a:solidFill>
                  <a:srgbClr val="FF0000"/>
                </a:solidFill>
                <a:latin typeface="Nunito"/>
                <a:ea typeface="Nunito"/>
                <a:cs typeface="Nunito"/>
                <a:sym typeface="Nunito"/>
              </a:rPr>
              <a:t>Gap Buffer</a:t>
            </a:r>
            <a:r>
              <a:rPr b="1" lang="en" sz="1200">
                <a:solidFill>
                  <a:srgbClr val="FF0000"/>
                </a:solidFill>
                <a:latin typeface="Nunito"/>
                <a:ea typeface="Nunito"/>
                <a:cs typeface="Nunito"/>
                <a:sym typeface="Nunito"/>
              </a:rPr>
              <a:t>!</a:t>
            </a:r>
            <a:endParaRPr b="1" sz="12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700"/>
                                        <p:tgtEl>
                                          <p:spTgt spid="2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1700"/>
                                        <p:tgtEl>
                                          <p:spTgt spid="2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3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71" name="Google Shape;2271;p39"/>
          <p:cNvSpPr txBox="1"/>
          <p:nvPr>
            <p:ph idx="1" type="body"/>
          </p:nvPr>
        </p:nvSpPr>
        <p:spPr>
          <a:xfrm>
            <a:off x="720000" y="1213475"/>
            <a:ext cx="4110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Gap Buffer</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rPr lang="en" sz="1500"/>
              <a:t>Movement of the cursor</a:t>
            </a:r>
            <a:endParaRPr sz="1500"/>
          </a:p>
          <a:p>
            <a:pPr indent="-323850" lvl="0" marL="457200" rtl="0" algn="l">
              <a:spcBef>
                <a:spcPts val="0"/>
              </a:spcBef>
              <a:spcAft>
                <a:spcPts val="0"/>
              </a:spcAft>
              <a:buSzPts val="1500"/>
              <a:buChar char="-"/>
            </a:pPr>
            <a:r>
              <a:rPr lang="en" sz="1500"/>
              <a:t>Move the gap buffer along with the cursor to handle any insertion or deletion of text at the cursor position</a:t>
            </a:r>
            <a:endParaRPr sz="1500"/>
          </a:p>
          <a:p>
            <a:pPr indent="0" lvl="0" marL="0" rtl="0" algn="l">
              <a:spcBef>
                <a:spcPts val="0"/>
              </a:spcBef>
              <a:spcAft>
                <a:spcPts val="0"/>
              </a:spcAft>
              <a:buNone/>
            </a:pPr>
            <a:r>
              <a:rPr lang="en" sz="1500"/>
              <a:t>Adjust the surroundings</a:t>
            </a:r>
            <a:endParaRPr sz="1500"/>
          </a:p>
          <a:p>
            <a:pPr indent="-323850" lvl="0" marL="457200" rtl="0" algn="l">
              <a:spcBef>
                <a:spcPts val="0"/>
              </a:spcBef>
              <a:spcAft>
                <a:spcPts val="0"/>
              </a:spcAft>
              <a:buSzPts val="1500"/>
              <a:buChar char="-"/>
            </a:pPr>
            <a:r>
              <a:rPr lang="en" sz="1500"/>
              <a:t>Update the bounds of the surrounding left and right arrays</a:t>
            </a:r>
            <a:endParaRPr sz="1500"/>
          </a:p>
          <a:p>
            <a:pPr indent="-323850" lvl="0" marL="457200" rtl="0" algn="l">
              <a:spcBef>
                <a:spcPts val="0"/>
              </a:spcBef>
              <a:spcAft>
                <a:spcPts val="0"/>
              </a:spcAft>
              <a:buSzPts val="1500"/>
              <a:buChar char="-"/>
            </a:pPr>
            <a:r>
              <a:rPr lang="en" sz="1500"/>
              <a:t>Works similar to a linked list in that the surrounding arrays are stored as integers like memory addresses, but not actually an address value</a:t>
            </a:r>
            <a:endParaRPr sz="1500"/>
          </a:p>
        </p:txBody>
      </p:sp>
      <p:pic>
        <p:nvPicPr>
          <p:cNvPr id="2272" name="Google Shape;2272;p39"/>
          <p:cNvPicPr preferRelativeResize="0"/>
          <p:nvPr/>
        </p:nvPicPr>
        <p:blipFill>
          <a:blip r:embed="rId3">
            <a:alphaModFix/>
          </a:blip>
          <a:stretch>
            <a:fillRect/>
          </a:stretch>
        </p:blipFill>
        <p:spPr>
          <a:xfrm>
            <a:off x="4982400" y="1260100"/>
            <a:ext cx="4009200" cy="3261641"/>
          </a:xfrm>
          <a:prstGeom prst="rect">
            <a:avLst/>
          </a:prstGeom>
          <a:noFill/>
          <a:ln>
            <a:noFill/>
          </a:ln>
        </p:spPr>
      </p:pic>
      <p:cxnSp>
        <p:nvCxnSpPr>
          <p:cNvPr id="2273" name="Google Shape;2273;p39"/>
          <p:cNvCxnSpPr/>
          <p:nvPr/>
        </p:nvCxnSpPr>
        <p:spPr>
          <a:xfrm>
            <a:off x="4325675" y="2140175"/>
            <a:ext cx="2079000" cy="571500"/>
          </a:xfrm>
          <a:prstGeom prst="straightConnector1">
            <a:avLst/>
          </a:prstGeom>
          <a:noFill/>
          <a:ln cap="flat" cmpd="sng" w="28575">
            <a:solidFill>
              <a:srgbClr val="FF0000"/>
            </a:solidFill>
            <a:prstDash val="solid"/>
            <a:round/>
            <a:headEnd len="med" w="med" type="none"/>
            <a:tailEnd len="med" w="med" type="triangle"/>
          </a:ln>
        </p:spPr>
      </p:cxnSp>
      <p:sp>
        <p:nvSpPr>
          <p:cNvPr id="2274" name="Google Shape;2274;p39"/>
          <p:cNvSpPr txBox="1"/>
          <p:nvPr/>
        </p:nvSpPr>
        <p:spPr>
          <a:xfrm>
            <a:off x="3936500" y="1213475"/>
            <a:ext cx="11232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latin typeface="Nunito"/>
                <a:ea typeface="Nunito"/>
                <a:cs typeface="Nunito"/>
                <a:sym typeface="Nunito"/>
              </a:rPr>
              <a:t>Notice how text on the left gets shifted to the right</a:t>
            </a:r>
            <a:endParaRPr b="1" sz="1000">
              <a:solidFill>
                <a:srgbClr val="FF0000"/>
              </a:solidFill>
              <a:latin typeface="Nunito"/>
              <a:ea typeface="Nunito"/>
              <a:cs typeface="Nunito"/>
              <a:sym typeface="Nunito"/>
            </a:endParaRPr>
          </a:p>
        </p:txBody>
      </p:sp>
      <p:cxnSp>
        <p:nvCxnSpPr>
          <p:cNvPr id="2275" name="Google Shape;2275;p39"/>
          <p:cNvCxnSpPr/>
          <p:nvPr/>
        </p:nvCxnSpPr>
        <p:spPr>
          <a:xfrm rot="10800000">
            <a:off x="6454225" y="3746150"/>
            <a:ext cx="462900" cy="660300"/>
          </a:xfrm>
          <a:prstGeom prst="straightConnector1">
            <a:avLst/>
          </a:prstGeom>
          <a:noFill/>
          <a:ln cap="flat" cmpd="sng" w="28575">
            <a:solidFill>
              <a:srgbClr val="FF0000"/>
            </a:solidFill>
            <a:prstDash val="solid"/>
            <a:round/>
            <a:headEnd len="med" w="med" type="none"/>
            <a:tailEnd len="med" w="med" type="triangle"/>
          </a:ln>
        </p:spPr>
      </p:cxnSp>
      <p:sp>
        <p:nvSpPr>
          <p:cNvPr id="2276" name="Google Shape;2276;p39"/>
          <p:cNvSpPr txBox="1"/>
          <p:nvPr/>
        </p:nvSpPr>
        <p:spPr>
          <a:xfrm>
            <a:off x="5626025" y="4381000"/>
            <a:ext cx="31929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latin typeface="Nunito"/>
                <a:ea typeface="Nunito"/>
                <a:cs typeface="Nunito"/>
                <a:sym typeface="Nunito"/>
              </a:rPr>
              <a:t>The position of this O would be equal to gap_right, which is set to the integer 3</a:t>
            </a:r>
            <a:endParaRPr b="1" sz="10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500"/>
                                        <p:tgtEl>
                                          <p:spTgt spid="2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74"/>
                                        </p:tgtEl>
                                        <p:attrNameLst>
                                          <p:attrName>style.visibility</p:attrName>
                                        </p:attrNameLst>
                                      </p:cBhvr>
                                      <p:to>
                                        <p:strVal val="visible"/>
                                      </p:to>
                                    </p:set>
                                    <p:anim calcmode="lin" valueType="num">
                                      <p:cBhvr additive="base">
                                        <p:cTn dur="800"/>
                                        <p:tgtEl>
                                          <p:spTgt spid="22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500"/>
                                        <p:tgtEl>
                                          <p:spTgt spid="2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6"/>
                                        </p:tgtEl>
                                        <p:attrNameLst>
                                          <p:attrName>style.visibility</p:attrName>
                                        </p:attrNameLst>
                                      </p:cBhvr>
                                      <p:to>
                                        <p:strVal val="visible"/>
                                      </p:to>
                                    </p:set>
                                    <p:anim calcmode="lin" valueType="num">
                                      <p:cBhvr additive="base">
                                        <p:cTn dur="800"/>
                                        <p:tgtEl>
                                          <p:spTgt spid="22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4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Gap Buffer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82" name="Google Shape;2282;p40"/>
          <p:cNvSpPr txBox="1"/>
          <p:nvPr>
            <p:ph idx="1" type="body"/>
          </p:nvPr>
        </p:nvSpPr>
        <p:spPr>
          <a:xfrm>
            <a:off x="720000" y="1213475"/>
            <a:ext cx="5160300" cy="10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Gap Buffer</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rPr lang="en" sz="1500"/>
              <a:t>More on the movement of the cursor and gap…</a:t>
            </a:r>
            <a:endParaRPr sz="1500"/>
          </a:p>
        </p:txBody>
      </p:sp>
      <p:pic>
        <p:nvPicPr>
          <p:cNvPr id="2283" name="Google Shape;2283;p40"/>
          <p:cNvPicPr preferRelativeResize="0"/>
          <p:nvPr/>
        </p:nvPicPr>
        <p:blipFill>
          <a:blip r:embed="rId3">
            <a:alphaModFix/>
          </a:blip>
          <a:stretch>
            <a:fillRect/>
          </a:stretch>
        </p:blipFill>
        <p:spPr>
          <a:xfrm>
            <a:off x="904375" y="2303975"/>
            <a:ext cx="3884078" cy="2534724"/>
          </a:xfrm>
          <a:prstGeom prst="rect">
            <a:avLst/>
          </a:prstGeom>
          <a:noFill/>
          <a:ln>
            <a:noFill/>
          </a:ln>
        </p:spPr>
      </p:pic>
      <p:pic>
        <p:nvPicPr>
          <p:cNvPr id="2284" name="Google Shape;2284;p40"/>
          <p:cNvPicPr preferRelativeResize="0"/>
          <p:nvPr/>
        </p:nvPicPr>
        <p:blipFill>
          <a:blip r:embed="rId4">
            <a:alphaModFix/>
          </a:blip>
          <a:stretch>
            <a:fillRect/>
          </a:stretch>
        </p:blipFill>
        <p:spPr>
          <a:xfrm>
            <a:off x="4923251" y="1476875"/>
            <a:ext cx="3743174" cy="2807375"/>
          </a:xfrm>
          <a:prstGeom prst="rect">
            <a:avLst/>
          </a:prstGeom>
          <a:noFill/>
          <a:ln>
            <a:noFill/>
          </a:ln>
        </p:spPr>
      </p:pic>
      <p:cxnSp>
        <p:nvCxnSpPr>
          <p:cNvPr id="2285" name="Google Shape;2285;p40"/>
          <p:cNvCxnSpPr/>
          <p:nvPr/>
        </p:nvCxnSpPr>
        <p:spPr>
          <a:xfrm flipH="1" rot="10800000">
            <a:off x="5632825" y="3932675"/>
            <a:ext cx="537900" cy="492900"/>
          </a:xfrm>
          <a:prstGeom prst="straightConnector1">
            <a:avLst/>
          </a:prstGeom>
          <a:noFill/>
          <a:ln cap="flat" cmpd="sng" w="28575">
            <a:solidFill>
              <a:srgbClr val="FF0000"/>
            </a:solidFill>
            <a:prstDash val="solid"/>
            <a:round/>
            <a:headEnd len="med" w="med" type="none"/>
            <a:tailEnd len="med" w="med" type="triangle"/>
          </a:ln>
        </p:spPr>
      </p:cxnSp>
      <p:sp>
        <p:nvSpPr>
          <p:cNvPr id="2286" name="Google Shape;2286;p40"/>
          <p:cNvSpPr txBox="1"/>
          <p:nvPr/>
        </p:nvSpPr>
        <p:spPr>
          <a:xfrm>
            <a:off x="4788450" y="4375500"/>
            <a:ext cx="33246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latin typeface="Nunito"/>
                <a:ea typeface="Nunito"/>
                <a:cs typeface="Nunito"/>
                <a:sym typeface="Nunito"/>
              </a:rPr>
              <a:t>The size of the gap shrinks as we add more text, sacrificing the size of the gap for the </a:t>
            </a:r>
            <a:r>
              <a:rPr b="1" lang="en" sz="1000">
                <a:solidFill>
                  <a:srgbClr val="FF0000"/>
                </a:solidFill>
                <a:latin typeface="Nunito"/>
                <a:ea typeface="Nunito"/>
                <a:cs typeface="Nunito"/>
                <a:sym typeface="Nunito"/>
              </a:rPr>
              <a:t>amount</a:t>
            </a:r>
            <a:r>
              <a:rPr b="1" lang="en" sz="1000">
                <a:solidFill>
                  <a:srgbClr val="FF0000"/>
                </a:solidFill>
                <a:latin typeface="Nunito"/>
                <a:ea typeface="Nunito"/>
                <a:cs typeface="Nunito"/>
                <a:sym typeface="Nunito"/>
              </a:rPr>
              <a:t> of text being displayed</a:t>
            </a:r>
            <a:endParaRPr b="1" sz="1000">
              <a:solidFill>
                <a:srgbClr val="FF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5"/>
                                        </p:tgtEl>
                                        <p:attrNameLst>
                                          <p:attrName>style.visibility</p:attrName>
                                        </p:attrNameLst>
                                      </p:cBhvr>
                                      <p:to>
                                        <p:strVal val="visible"/>
                                      </p:to>
                                    </p:set>
                                    <p:animEffect filter="fade" transition="in">
                                      <p:cBhvr>
                                        <p:cTn dur="1500"/>
                                        <p:tgtEl>
                                          <p:spTgt spid="2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6"/>
                                        </p:tgtEl>
                                        <p:attrNameLst>
                                          <p:attrName>style.visibility</p:attrName>
                                        </p:attrNameLst>
                                      </p:cBhvr>
                                      <p:to>
                                        <p:strVal val="visible"/>
                                      </p:to>
                                    </p:set>
                                    <p:anim calcmode="lin" valueType="num">
                                      <p:cBhvr additive="base">
                                        <p:cTn dur="800"/>
                                        <p:tgtEl>
                                          <p:spTgt spid="2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4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Linked List of Gap Buffers</a:t>
            </a:r>
            <a:endParaRPr/>
          </a:p>
        </p:txBody>
      </p:sp>
      <p:sp>
        <p:nvSpPr>
          <p:cNvPr id="2292" name="Google Shape;2292;p41"/>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500"/>
              <a:t>Several advantages over one big gap buffer</a:t>
            </a:r>
            <a:endParaRPr sz="1500"/>
          </a:p>
          <a:p>
            <a:pPr indent="-323850" lvl="1" marL="914400" rtl="0" algn="l">
              <a:spcBef>
                <a:spcPts val="0"/>
              </a:spcBef>
              <a:spcAft>
                <a:spcPts val="0"/>
              </a:spcAft>
              <a:buSzPts val="1500"/>
              <a:buChar char="○"/>
            </a:pPr>
            <a:r>
              <a:rPr lang="en" sz="1500"/>
              <a:t>Easier </a:t>
            </a:r>
            <a:r>
              <a:rPr lang="en" sz="1500"/>
              <a:t>traversal</a:t>
            </a:r>
            <a:r>
              <a:rPr lang="en" sz="1500"/>
              <a:t> between lines: just go to the next address</a:t>
            </a:r>
            <a:endParaRPr sz="1500"/>
          </a:p>
          <a:p>
            <a:pPr indent="-323850" lvl="1" marL="914400" rtl="0" algn="l">
              <a:spcBef>
                <a:spcPts val="0"/>
              </a:spcBef>
              <a:spcAft>
                <a:spcPts val="0"/>
              </a:spcAft>
              <a:buSzPts val="1500"/>
              <a:buChar char="○"/>
            </a:pPr>
            <a:r>
              <a:rPr lang="en" sz="1500"/>
              <a:t>More memory-efficient: don't have to immediately allocate a large buffer at program start—instead, allocate memory dynamically</a:t>
            </a:r>
            <a:endParaRPr sz="1500"/>
          </a:p>
          <a:p>
            <a:pPr indent="-323850" lvl="1" marL="914400" rtl="0" algn="l">
              <a:spcBef>
                <a:spcPts val="0"/>
              </a:spcBef>
              <a:spcAft>
                <a:spcPts val="0"/>
              </a:spcAft>
              <a:buSzPts val="1500"/>
              <a:buChar char="○"/>
            </a:pPr>
            <a:r>
              <a:rPr lang="en" sz="1500"/>
              <a:t>Clearer to understand in terms of multi-line editing</a:t>
            </a:r>
            <a:endParaRPr sz="1500"/>
          </a:p>
        </p:txBody>
      </p:sp>
      <p:pic>
        <p:nvPicPr>
          <p:cNvPr id="2293" name="Google Shape;2293;p41"/>
          <p:cNvPicPr preferRelativeResize="0"/>
          <p:nvPr/>
        </p:nvPicPr>
        <p:blipFill rotWithShape="1">
          <a:blip r:embed="rId3">
            <a:alphaModFix/>
          </a:blip>
          <a:srcRect b="0" l="1369" r="1467" t="0"/>
          <a:stretch/>
        </p:blipFill>
        <p:spPr>
          <a:xfrm>
            <a:off x="1236583" y="3003437"/>
            <a:ext cx="1839623" cy="222742"/>
          </a:xfrm>
          <a:prstGeom prst="rect">
            <a:avLst/>
          </a:prstGeom>
          <a:noFill/>
          <a:ln>
            <a:noFill/>
          </a:ln>
        </p:spPr>
      </p:pic>
      <p:pic>
        <p:nvPicPr>
          <p:cNvPr id="2294" name="Google Shape;2294;p41"/>
          <p:cNvPicPr preferRelativeResize="0"/>
          <p:nvPr/>
        </p:nvPicPr>
        <p:blipFill rotWithShape="1">
          <a:blip r:embed="rId3">
            <a:alphaModFix/>
          </a:blip>
          <a:srcRect b="0" l="1467" r="1369" t="0"/>
          <a:stretch/>
        </p:blipFill>
        <p:spPr>
          <a:xfrm>
            <a:off x="3076206" y="3003437"/>
            <a:ext cx="1839623" cy="222742"/>
          </a:xfrm>
          <a:prstGeom prst="rect">
            <a:avLst/>
          </a:prstGeom>
          <a:noFill/>
          <a:ln>
            <a:noFill/>
          </a:ln>
        </p:spPr>
      </p:pic>
      <p:pic>
        <p:nvPicPr>
          <p:cNvPr id="2295" name="Google Shape;2295;p41"/>
          <p:cNvPicPr preferRelativeResize="0"/>
          <p:nvPr/>
        </p:nvPicPr>
        <p:blipFill rotWithShape="1">
          <a:blip r:embed="rId3">
            <a:alphaModFix/>
          </a:blip>
          <a:srcRect b="0" l="1369" r="1467" t="0"/>
          <a:stretch/>
        </p:blipFill>
        <p:spPr>
          <a:xfrm>
            <a:off x="4915829" y="3003437"/>
            <a:ext cx="1839623" cy="222742"/>
          </a:xfrm>
          <a:prstGeom prst="rect">
            <a:avLst/>
          </a:prstGeom>
          <a:noFill/>
          <a:ln>
            <a:noFill/>
          </a:ln>
        </p:spPr>
      </p:pic>
      <p:pic>
        <p:nvPicPr>
          <p:cNvPr id="2296" name="Google Shape;2296;p41"/>
          <p:cNvPicPr preferRelativeResize="0"/>
          <p:nvPr/>
        </p:nvPicPr>
        <p:blipFill rotWithShape="1">
          <a:blip r:embed="rId3">
            <a:alphaModFix/>
          </a:blip>
          <a:srcRect b="0" l="1467" r="1369" t="0"/>
          <a:stretch/>
        </p:blipFill>
        <p:spPr>
          <a:xfrm>
            <a:off x="6755452" y="3003437"/>
            <a:ext cx="1839623" cy="222742"/>
          </a:xfrm>
          <a:prstGeom prst="rect">
            <a:avLst/>
          </a:prstGeom>
          <a:noFill/>
          <a:ln>
            <a:noFill/>
          </a:ln>
        </p:spPr>
      </p:pic>
      <p:sp>
        <p:nvSpPr>
          <p:cNvPr id="2297" name="Google Shape;2297;p41"/>
          <p:cNvSpPr/>
          <p:nvPr/>
        </p:nvSpPr>
        <p:spPr>
          <a:xfrm>
            <a:off x="521325" y="2723825"/>
            <a:ext cx="715200" cy="7152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298" name="Google Shape;2298;p41"/>
          <p:cNvPicPr preferRelativeResize="0"/>
          <p:nvPr/>
        </p:nvPicPr>
        <p:blipFill rotWithShape="1">
          <a:blip r:embed="rId3">
            <a:alphaModFix/>
          </a:blip>
          <a:srcRect b="0" l="1369" r="1467" t="0"/>
          <a:stretch/>
        </p:blipFill>
        <p:spPr>
          <a:xfrm>
            <a:off x="1230901" y="3730395"/>
            <a:ext cx="1690506" cy="204690"/>
          </a:xfrm>
          <a:prstGeom prst="rect">
            <a:avLst/>
          </a:prstGeom>
          <a:noFill/>
          <a:ln>
            <a:noFill/>
          </a:ln>
        </p:spPr>
      </p:pic>
      <p:cxnSp>
        <p:nvCxnSpPr>
          <p:cNvPr id="2299" name="Google Shape;2299;p41"/>
          <p:cNvCxnSpPr/>
          <p:nvPr/>
        </p:nvCxnSpPr>
        <p:spPr>
          <a:xfrm>
            <a:off x="2921407" y="3795594"/>
            <a:ext cx="543000" cy="0"/>
          </a:xfrm>
          <a:prstGeom prst="straightConnector1">
            <a:avLst/>
          </a:prstGeom>
          <a:noFill/>
          <a:ln cap="flat" cmpd="sng" w="9525">
            <a:solidFill>
              <a:schemeClr val="dk1"/>
            </a:solidFill>
            <a:prstDash val="solid"/>
            <a:round/>
            <a:headEnd len="med" w="med" type="none"/>
            <a:tailEnd len="med" w="med" type="triangle"/>
          </a:ln>
        </p:spPr>
      </p:cxnSp>
      <p:pic>
        <p:nvPicPr>
          <p:cNvPr id="2300" name="Google Shape;2300;p41"/>
          <p:cNvPicPr preferRelativeResize="0"/>
          <p:nvPr/>
        </p:nvPicPr>
        <p:blipFill rotWithShape="1">
          <a:blip r:embed="rId3">
            <a:alphaModFix/>
          </a:blip>
          <a:srcRect b="0" l="1369" r="1467" t="0"/>
          <a:stretch/>
        </p:blipFill>
        <p:spPr>
          <a:xfrm>
            <a:off x="3464250" y="3730395"/>
            <a:ext cx="1690506" cy="204690"/>
          </a:xfrm>
          <a:prstGeom prst="rect">
            <a:avLst/>
          </a:prstGeom>
          <a:noFill/>
          <a:ln>
            <a:noFill/>
          </a:ln>
        </p:spPr>
      </p:pic>
      <p:cxnSp>
        <p:nvCxnSpPr>
          <p:cNvPr id="2301" name="Google Shape;2301;p41"/>
          <p:cNvCxnSpPr/>
          <p:nvPr/>
        </p:nvCxnSpPr>
        <p:spPr>
          <a:xfrm>
            <a:off x="5154755" y="3795594"/>
            <a:ext cx="543000" cy="0"/>
          </a:xfrm>
          <a:prstGeom prst="straightConnector1">
            <a:avLst/>
          </a:prstGeom>
          <a:noFill/>
          <a:ln cap="flat" cmpd="sng" w="9525">
            <a:solidFill>
              <a:schemeClr val="dk1"/>
            </a:solidFill>
            <a:prstDash val="solid"/>
            <a:round/>
            <a:headEnd len="med" w="med" type="none"/>
            <a:tailEnd len="med" w="med" type="triangle"/>
          </a:ln>
        </p:spPr>
      </p:cxnSp>
      <p:pic>
        <p:nvPicPr>
          <p:cNvPr id="2302" name="Google Shape;2302;p41"/>
          <p:cNvPicPr preferRelativeResize="0"/>
          <p:nvPr/>
        </p:nvPicPr>
        <p:blipFill rotWithShape="1">
          <a:blip r:embed="rId3">
            <a:alphaModFix/>
          </a:blip>
          <a:srcRect b="0" l="1369" r="1467" t="0"/>
          <a:stretch/>
        </p:blipFill>
        <p:spPr>
          <a:xfrm>
            <a:off x="5697598" y="3730395"/>
            <a:ext cx="1690505" cy="204690"/>
          </a:xfrm>
          <a:prstGeom prst="rect">
            <a:avLst/>
          </a:prstGeom>
          <a:noFill/>
          <a:ln>
            <a:noFill/>
          </a:ln>
        </p:spPr>
      </p:pic>
      <p:cxnSp>
        <p:nvCxnSpPr>
          <p:cNvPr id="2303" name="Google Shape;2303;p41"/>
          <p:cNvCxnSpPr/>
          <p:nvPr/>
        </p:nvCxnSpPr>
        <p:spPr>
          <a:xfrm>
            <a:off x="7388104" y="3795594"/>
            <a:ext cx="543000" cy="0"/>
          </a:xfrm>
          <a:prstGeom prst="straightConnector1">
            <a:avLst/>
          </a:prstGeom>
          <a:noFill/>
          <a:ln cap="flat" cmpd="sng" w="9525">
            <a:solidFill>
              <a:schemeClr val="dk1"/>
            </a:solidFill>
            <a:prstDash val="solid"/>
            <a:round/>
            <a:headEnd len="med" w="med" type="none"/>
            <a:tailEnd len="med" w="med" type="triangle"/>
          </a:ln>
        </p:spPr>
      </p:cxnSp>
      <p:sp>
        <p:nvSpPr>
          <p:cNvPr id="2304" name="Google Shape;2304;p41"/>
          <p:cNvSpPr txBox="1"/>
          <p:nvPr/>
        </p:nvSpPr>
        <p:spPr>
          <a:xfrm>
            <a:off x="7930947" y="3668552"/>
            <a:ext cx="81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p:txBody>
      </p:sp>
      <p:pic>
        <p:nvPicPr>
          <p:cNvPr id="2305" name="Google Shape;2305;p41"/>
          <p:cNvPicPr preferRelativeResize="0"/>
          <p:nvPr/>
        </p:nvPicPr>
        <p:blipFill>
          <a:blip r:embed="rId4">
            <a:alphaModFix/>
          </a:blip>
          <a:stretch>
            <a:fillRect/>
          </a:stretch>
        </p:blipFill>
        <p:spPr>
          <a:xfrm>
            <a:off x="615912" y="3509255"/>
            <a:ext cx="572697"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4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Handling</a:t>
            </a:r>
            <a:endParaRPr/>
          </a:p>
        </p:txBody>
      </p:sp>
      <p:sp>
        <p:nvSpPr>
          <p:cNvPr id="2311" name="Google Shape;2311;p42"/>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1900"/>
              <a:t>Pretty simple</a:t>
            </a:r>
            <a:endParaRPr sz="1900"/>
          </a:p>
          <a:p>
            <a:pPr indent="-361950" lvl="0" marL="457200" rtl="0" algn="l">
              <a:spcBef>
                <a:spcPts val="0"/>
              </a:spcBef>
              <a:spcAft>
                <a:spcPts val="0"/>
              </a:spcAft>
              <a:buSzPts val="2100"/>
              <a:buChar char="●"/>
            </a:pPr>
            <a:r>
              <a:rPr lang="en" sz="1900"/>
              <a:t>Text read and </a:t>
            </a:r>
            <a:r>
              <a:rPr lang="en" sz="1900"/>
              <a:t>written</a:t>
            </a:r>
            <a:r>
              <a:rPr lang="en" sz="1900"/>
              <a:t> line by line into linked list data structure</a:t>
            </a:r>
            <a:endParaRPr sz="1900"/>
          </a:p>
        </p:txBody>
      </p:sp>
      <p:pic>
        <p:nvPicPr>
          <p:cNvPr id="2312" name="Google Shape;2312;p42"/>
          <p:cNvPicPr preferRelativeResize="0"/>
          <p:nvPr/>
        </p:nvPicPr>
        <p:blipFill>
          <a:blip r:embed="rId3">
            <a:alphaModFix/>
          </a:blip>
          <a:stretch>
            <a:fillRect/>
          </a:stretch>
        </p:blipFill>
        <p:spPr>
          <a:xfrm>
            <a:off x="1032801" y="2253976"/>
            <a:ext cx="4232301" cy="2073900"/>
          </a:xfrm>
          <a:prstGeom prst="rect">
            <a:avLst/>
          </a:prstGeom>
          <a:noFill/>
          <a:ln>
            <a:noFill/>
          </a:ln>
        </p:spPr>
      </p:pic>
      <p:pic>
        <p:nvPicPr>
          <p:cNvPr id="2313" name="Google Shape;2313;p42"/>
          <p:cNvPicPr preferRelativeResize="0"/>
          <p:nvPr/>
        </p:nvPicPr>
        <p:blipFill>
          <a:blip r:embed="rId4">
            <a:alphaModFix/>
          </a:blip>
          <a:stretch>
            <a:fillRect/>
          </a:stretch>
        </p:blipFill>
        <p:spPr>
          <a:xfrm>
            <a:off x="5705144" y="2253963"/>
            <a:ext cx="2057625" cy="211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4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Undo/Redo: Overview</a:t>
            </a:r>
            <a:endParaRPr/>
          </a:p>
        </p:txBody>
      </p:sp>
      <p:sp>
        <p:nvSpPr>
          <p:cNvPr id="2319" name="Google Shape;2319;p43"/>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Users occasionally make mistakes</a:t>
            </a:r>
            <a:endParaRPr sz="1400"/>
          </a:p>
          <a:p>
            <a:pPr indent="-330200" lvl="0" marL="457200" rtl="0" algn="l">
              <a:spcBef>
                <a:spcPts val="0"/>
              </a:spcBef>
              <a:spcAft>
                <a:spcPts val="0"/>
              </a:spcAft>
              <a:buSzPts val="1600"/>
              <a:buChar char="●"/>
            </a:pPr>
            <a:r>
              <a:rPr lang="en" sz="1400"/>
              <a:t>They should be able to undo these mistakes</a:t>
            </a:r>
            <a:endParaRPr sz="1400"/>
          </a:p>
          <a:p>
            <a:pPr indent="-330200" lvl="0" marL="457200" rtl="0" algn="l">
              <a:spcBef>
                <a:spcPts val="0"/>
              </a:spcBef>
              <a:spcAft>
                <a:spcPts val="0"/>
              </a:spcAft>
              <a:buSzPts val="1600"/>
              <a:buChar char="●"/>
            </a:pPr>
            <a:r>
              <a:rPr lang="en" sz="1400"/>
              <a:t>All user actions must be undoable</a:t>
            </a:r>
            <a:endParaRPr sz="1400"/>
          </a:p>
          <a:p>
            <a:pPr indent="-317500" lvl="1" marL="914400" rtl="0" algn="l">
              <a:spcBef>
                <a:spcPts val="0"/>
              </a:spcBef>
              <a:spcAft>
                <a:spcPts val="0"/>
              </a:spcAft>
              <a:buSzPts val="1400"/>
              <a:buChar char="○"/>
            </a:pPr>
            <a:r>
              <a:rPr lang="en" sz="1400"/>
              <a:t>Adding/removing text</a:t>
            </a:r>
            <a:endParaRPr sz="1400"/>
          </a:p>
          <a:p>
            <a:pPr indent="-317500" lvl="1" marL="914400" rtl="0" algn="l">
              <a:spcBef>
                <a:spcPts val="0"/>
              </a:spcBef>
              <a:spcAft>
                <a:spcPts val="0"/>
              </a:spcAft>
              <a:buSzPts val="1400"/>
              <a:buChar char="○"/>
            </a:pPr>
            <a:r>
              <a:rPr lang="en" sz="1400"/>
              <a:t>Copy/pasting large amounts of text</a:t>
            </a:r>
            <a:endParaRPr sz="1400"/>
          </a:p>
          <a:p>
            <a:pPr indent="-317500" lvl="1" marL="914400" rtl="0" algn="l">
              <a:spcBef>
                <a:spcPts val="0"/>
              </a:spcBef>
              <a:spcAft>
                <a:spcPts val="0"/>
              </a:spcAft>
              <a:buSzPts val="1400"/>
              <a:buChar char="○"/>
            </a:pPr>
            <a:r>
              <a:rPr lang="en" sz="1400"/>
              <a:t>Formatting text</a:t>
            </a:r>
            <a:endParaRPr sz="1400"/>
          </a:p>
          <a:p>
            <a:pPr indent="-317500" lvl="1" marL="914400" rtl="0" algn="l">
              <a:spcBef>
                <a:spcPts val="0"/>
              </a:spcBef>
              <a:spcAft>
                <a:spcPts val="0"/>
              </a:spcAft>
              <a:buSzPts val="1400"/>
              <a:buChar char="○"/>
            </a:pPr>
            <a:r>
              <a:rPr lang="en" sz="1400"/>
              <a:t>Undoing an undo (redo)</a:t>
            </a:r>
            <a:endParaRPr sz="1400"/>
          </a:p>
          <a:p>
            <a:pPr indent="-330200" lvl="0" marL="457200" rtl="0" algn="l">
              <a:spcBef>
                <a:spcPts val="0"/>
              </a:spcBef>
              <a:spcAft>
                <a:spcPts val="0"/>
              </a:spcAft>
              <a:buSzPts val="1600"/>
              <a:buChar char="●"/>
            </a:pPr>
            <a:r>
              <a:rPr lang="en" sz="1400"/>
              <a:t>Large undo history</a:t>
            </a:r>
            <a:endParaRPr sz="1400"/>
          </a:p>
          <a:p>
            <a:pPr indent="-317500" lvl="0" marL="457200" rtl="0" algn="l">
              <a:spcBef>
                <a:spcPts val="0"/>
              </a:spcBef>
              <a:spcAft>
                <a:spcPts val="0"/>
              </a:spcAft>
              <a:buSzPts val="1400"/>
              <a:buChar char="●"/>
            </a:pPr>
            <a:r>
              <a:rPr lang="en" sz="1400"/>
              <a:t>Small increments</a:t>
            </a:r>
            <a:endParaRPr sz="1400"/>
          </a:p>
          <a:p>
            <a:pPr indent="-317500" lvl="0" marL="457200" rtl="0" algn="l">
              <a:spcBef>
                <a:spcPts val="0"/>
              </a:spcBef>
              <a:spcAft>
                <a:spcPts val="0"/>
              </a:spcAft>
              <a:buSzPts val="1400"/>
              <a:buChar char="●"/>
            </a:pPr>
            <a:r>
              <a:rPr lang="en" sz="1400"/>
              <a:t>Automatic</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4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Undo/Redo: Common Data Structures</a:t>
            </a:r>
            <a:endParaRPr sz="2900"/>
          </a:p>
        </p:txBody>
      </p:sp>
      <p:sp>
        <p:nvSpPr>
          <p:cNvPr id="2325" name="Google Shape;2325;p44"/>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700"/>
              <a:t>Undo/Redo stack</a:t>
            </a:r>
            <a:endParaRPr sz="1700"/>
          </a:p>
          <a:p>
            <a:pPr indent="-349250" lvl="0" marL="457200" rtl="0" algn="l">
              <a:spcBef>
                <a:spcPts val="0"/>
              </a:spcBef>
              <a:spcAft>
                <a:spcPts val="0"/>
              </a:spcAft>
              <a:buSzPts val="1900"/>
              <a:buChar char="●"/>
            </a:pPr>
            <a:r>
              <a:rPr lang="en" sz="1700"/>
              <a:t>Linked List</a:t>
            </a:r>
            <a:endParaRPr sz="1700"/>
          </a:p>
          <a:p>
            <a:pPr indent="-349250" lvl="0" marL="457200" rtl="0" algn="l">
              <a:spcBef>
                <a:spcPts val="0"/>
              </a:spcBef>
              <a:spcAft>
                <a:spcPts val="0"/>
              </a:spcAft>
              <a:buSzPts val="1900"/>
              <a:buChar char="●"/>
            </a:pPr>
            <a:r>
              <a:rPr lang="en" sz="1700"/>
              <a:t>Tree??? (“This can be </a:t>
            </a:r>
            <a:r>
              <a:rPr lang="en" sz="1700"/>
              <a:t>confusing and difficult” - Emacs documentation)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Our text editor settled on a stack for its simplicity</a:t>
            </a:r>
            <a:endParaRPr sz="1700"/>
          </a:p>
          <a:p>
            <a:pPr indent="-336550" lvl="0" marL="457200" rtl="0" algn="l">
              <a:spcBef>
                <a:spcPts val="0"/>
              </a:spcBef>
              <a:spcAft>
                <a:spcPts val="0"/>
              </a:spcAft>
              <a:buSzPts val="1700"/>
              <a:buChar char="-"/>
            </a:pPr>
            <a:r>
              <a:rPr lang="en" sz="1700"/>
              <a:t>Both in implementation and user understanding</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27"/>
          <p:cNvSpPr txBox="1"/>
          <p:nvPr>
            <p:ph type="title"/>
          </p:nvPr>
        </p:nvSpPr>
        <p:spPr>
          <a:xfrm>
            <a:off x="1284000" y="1822325"/>
            <a:ext cx="74178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t>Product Overview </a:t>
            </a:r>
            <a:endParaRPr sz="5200"/>
          </a:p>
        </p:txBody>
      </p:sp>
      <p:sp>
        <p:nvSpPr>
          <p:cNvPr id="2153" name="Google Shape;2153;p27"/>
          <p:cNvSpPr txBox="1"/>
          <p:nvPr>
            <p:ph idx="1" type="subTitle"/>
          </p:nvPr>
        </p:nvSpPr>
        <p:spPr>
          <a:xfrm>
            <a:off x="1284000" y="2736713"/>
            <a:ext cx="6576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Part 1</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4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Undo/Redo Explanation</a:t>
            </a:r>
            <a:endParaRPr/>
          </a:p>
        </p:txBody>
      </p:sp>
      <p:grpSp>
        <p:nvGrpSpPr>
          <p:cNvPr id="2331" name="Google Shape;2331;p45"/>
          <p:cNvGrpSpPr/>
          <p:nvPr/>
        </p:nvGrpSpPr>
        <p:grpSpPr>
          <a:xfrm>
            <a:off x="1069750" y="1652925"/>
            <a:ext cx="2066250" cy="3048600"/>
            <a:chOff x="1069750" y="1348125"/>
            <a:chExt cx="2066250" cy="3048600"/>
          </a:xfrm>
        </p:grpSpPr>
        <p:sp>
          <p:nvSpPr>
            <p:cNvPr id="2332" name="Google Shape;2332;p45"/>
            <p:cNvSpPr/>
            <p:nvPr/>
          </p:nvSpPr>
          <p:spPr>
            <a:xfrm>
              <a:off x="1069750" y="1348125"/>
              <a:ext cx="2066100" cy="304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2333" name="Google Shape;2333;p45"/>
            <p:cNvCxnSpPr/>
            <p:nvPr/>
          </p:nvCxnSpPr>
          <p:spPr>
            <a:xfrm flipH="1" rot="10800000">
              <a:off x="1069900" y="16518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4" name="Google Shape;2334;p45"/>
            <p:cNvCxnSpPr/>
            <p:nvPr/>
          </p:nvCxnSpPr>
          <p:spPr>
            <a:xfrm flipH="1" rot="10800000">
              <a:off x="1069900" y="19566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5" name="Google Shape;2335;p45"/>
            <p:cNvCxnSpPr/>
            <p:nvPr/>
          </p:nvCxnSpPr>
          <p:spPr>
            <a:xfrm flipH="1" rot="10800000">
              <a:off x="1069900" y="22614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6" name="Google Shape;2336;p45"/>
            <p:cNvCxnSpPr/>
            <p:nvPr/>
          </p:nvCxnSpPr>
          <p:spPr>
            <a:xfrm flipH="1" rot="10800000">
              <a:off x="1069900" y="25662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7" name="Google Shape;2337;p45"/>
            <p:cNvCxnSpPr/>
            <p:nvPr/>
          </p:nvCxnSpPr>
          <p:spPr>
            <a:xfrm flipH="1" rot="10800000">
              <a:off x="1069900" y="28710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8" name="Google Shape;2338;p45"/>
            <p:cNvCxnSpPr/>
            <p:nvPr/>
          </p:nvCxnSpPr>
          <p:spPr>
            <a:xfrm flipH="1" rot="10800000">
              <a:off x="1069900" y="31758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39" name="Google Shape;2339;p45"/>
            <p:cNvCxnSpPr/>
            <p:nvPr/>
          </p:nvCxnSpPr>
          <p:spPr>
            <a:xfrm flipH="1" rot="10800000">
              <a:off x="1069900" y="34806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40" name="Google Shape;2340;p45"/>
            <p:cNvCxnSpPr/>
            <p:nvPr/>
          </p:nvCxnSpPr>
          <p:spPr>
            <a:xfrm flipH="1" rot="10800000">
              <a:off x="1069900" y="3785401"/>
              <a:ext cx="2066100" cy="1800"/>
            </a:xfrm>
            <a:prstGeom prst="straightConnector1">
              <a:avLst/>
            </a:prstGeom>
            <a:noFill/>
            <a:ln cap="flat" cmpd="sng" w="9525">
              <a:solidFill>
                <a:schemeClr val="dk1"/>
              </a:solidFill>
              <a:prstDash val="solid"/>
              <a:round/>
              <a:headEnd len="med" w="med" type="none"/>
              <a:tailEnd len="med" w="med" type="none"/>
            </a:ln>
          </p:spPr>
        </p:cxnSp>
        <p:cxnSp>
          <p:nvCxnSpPr>
            <p:cNvPr id="2341" name="Google Shape;2341;p45"/>
            <p:cNvCxnSpPr/>
            <p:nvPr/>
          </p:nvCxnSpPr>
          <p:spPr>
            <a:xfrm flipH="1" rot="10800000">
              <a:off x="1069900" y="4090201"/>
              <a:ext cx="2066100" cy="1800"/>
            </a:xfrm>
            <a:prstGeom prst="straightConnector1">
              <a:avLst/>
            </a:prstGeom>
            <a:noFill/>
            <a:ln cap="flat" cmpd="sng" w="9525">
              <a:solidFill>
                <a:schemeClr val="dk1"/>
              </a:solidFill>
              <a:prstDash val="solid"/>
              <a:round/>
              <a:headEnd len="med" w="med" type="none"/>
              <a:tailEnd len="med" w="med" type="none"/>
            </a:ln>
          </p:spPr>
        </p:cxnSp>
      </p:grpSp>
      <p:sp>
        <p:nvSpPr>
          <p:cNvPr id="2342" name="Google Shape;2342;p45"/>
          <p:cNvSpPr txBox="1"/>
          <p:nvPr/>
        </p:nvSpPr>
        <p:spPr>
          <a:xfrm>
            <a:off x="1069750" y="1266300"/>
            <a:ext cx="20664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Nunito"/>
                <a:ea typeface="Nunito"/>
                <a:cs typeface="Nunito"/>
                <a:sym typeface="Nunito"/>
              </a:rPr>
              <a:t>Undo/Redo Stack</a:t>
            </a:r>
            <a:endParaRPr sz="1500">
              <a:solidFill>
                <a:schemeClr val="dk1"/>
              </a:solidFill>
              <a:latin typeface="Nunito"/>
              <a:ea typeface="Nunito"/>
              <a:cs typeface="Nunito"/>
              <a:sym typeface="Nunito"/>
            </a:endParaRPr>
          </a:p>
        </p:txBody>
      </p:sp>
      <p:sp>
        <p:nvSpPr>
          <p:cNvPr id="2343" name="Google Shape;2343;p45"/>
          <p:cNvSpPr txBox="1"/>
          <p:nvPr/>
        </p:nvSpPr>
        <p:spPr>
          <a:xfrm>
            <a:off x="5343750" y="1252850"/>
            <a:ext cx="20664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Nunito"/>
                <a:ea typeface="Nunito"/>
                <a:cs typeface="Nunito"/>
                <a:sym typeface="Nunito"/>
              </a:rPr>
              <a:t>File Contents</a:t>
            </a:r>
            <a:endParaRPr sz="1500">
              <a:solidFill>
                <a:schemeClr val="dk1"/>
              </a:solidFill>
              <a:latin typeface="Nunito"/>
              <a:ea typeface="Nunito"/>
              <a:cs typeface="Nunito"/>
              <a:sym typeface="Nunito"/>
            </a:endParaRPr>
          </a:p>
        </p:txBody>
      </p:sp>
      <p:sp>
        <p:nvSpPr>
          <p:cNvPr id="2344" name="Google Shape;2344;p45"/>
          <p:cNvSpPr/>
          <p:nvPr/>
        </p:nvSpPr>
        <p:spPr>
          <a:xfrm>
            <a:off x="4248150" y="1653000"/>
            <a:ext cx="4257600" cy="304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345" name="Google Shape;2345;p45"/>
          <p:cNvSpPr txBox="1"/>
          <p:nvPr/>
        </p:nvSpPr>
        <p:spPr>
          <a:xfrm>
            <a:off x="1069750" y="43910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INSERT “Lasa”</a:t>
            </a:r>
            <a:endParaRPr sz="1200">
              <a:solidFill>
                <a:schemeClr val="dk1"/>
              </a:solidFill>
              <a:latin typeface="Nunito"/>
              <a:ea typeface="Nunito"/>
              <a:cs typeface="Nunito"/>
              <a:sym typeface="Nunito"/>
            </a:endParaRPr>
          </a:p>
        </p:txBody>
      </p:sp>
      <p:sp>
        <p:nvSpPr>
          <p:cNvPr id="2346" name="Google Shape;2346;p45"/>
          <p:cNvSpPr txBox="1"/>
          <p:nvPr/>
        </p:nvSpPr>
        <p:spPr>
          <a:xfrm>
            <a:off x="1069750" y="40862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INSERT “{CS”</a:t>
            </a:r>
            <a:endParaRPr sz="1200">
              <a:solidFill>
                <a:schemeClr val="dk1"/>
              </a:solidFill>
              <a:latin typeface="Nunito"/>
              <a:ea typeface="Nunito"/>
              <a:cs typeface="Nunito"/>
              <a:sym typeface="Nunito"/>
            </a:endParaRPr>
          </a:p>
        </p:txBody>
      </p:sp>
      <p:sp>
        <p:nvSpPr>
          <p:cNvPr id="2347" name="Google Shape;2347;p45"/>
          <p:cNvSpPr txBox="1"/>
          <p:nvPr/>
        </p:nvSpPr>
        <p:spPr>
          <a:xfrm>
            <a:off x="1069750" y="37814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INSERT “]”</a:t>
            </a:r>
            <a:endParaRPr sz="1200">
              <a:solidFill>
                <a:schemeClr val="dk1"/>
              </a:solidFill>
              <a:latin typeface="Nunito"/>
              <a:ea typeface="Nunito"/>
              <a:cs typeface="Nunito"/>
              <a:sym typeface="Nunito"/>
            </a:endParaRPr>
          </a:p>
        </p:txBody>
      </p:sp>
      <p:sp>
        <p:nvSpPr>
          <p:cNvPr id="2348" name="Google Shape;2348;p45"/>
          <p:cNvSpPr txBox="1"/>
          <p:nvPr/>
        </p:nvSpPr>
        <p:spPr>
          <a:xfrm>
            <a:off x="1069750" y="34766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INSERT “ is bad”</a:t>
            </a:r>
            <a:endParaRPr sz="1200">
              <a:solidFill>
                <a:schemeClr val="dk1"/>
              </a:solidFill>
              <a:latin typeface="Nunito"/>
              <a:ea typeface="Nunito"/>
              <a:cs typeface="Nunito"/>
              <a:sym typeface="Nunito"/>
            </a:endParaRPr>
          </a:p>
        </p:txBody>
      </p:sp>
      <p:sp>
        <p:nvSpPr>
          <p:cNvPr id="2349" name="Google Shape;2349;p45"/>
          <p:cNvSpPr txBox="1"/>
          <p:nvPr/>
        </p:nvSpPr>
        <p:spPr>
          <a:xfrm>
            <a:off x="1069750" y="28670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50" name="Google Shape;2350;p45"/>
          <p:cNvSpPr txBox="1"/>
          <p:nvPr/>
        </p:nvSpPr>
        <p:spPr>
          <a:xfrm>
            <a:off x="1069750" y="25622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51" name="Google Shape;2351;p45"/>
          <p:cNvSpPr txBox="1"/>
          <p:nvPr/>
        </p:nvSpPr>
        <p:spPr>
          <a:xfrm>
            <a:off x="1069750" y="22574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52" name="Google Shape;2352;p45"/>
          <p:cNvSpPr txBox="1"/>
          <p:nvPr/>
        </p:nvSpPr>
        <p:spPr>
          <a:xfrm>
            <a:off x="1069750" y="19526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53" name="Google Shape;2353;p45"/>
          <p:cNvSpPr txBox="1"/>
          <p:nvPr/>
        </p:nvSpPr>
        <p:spPr>
          <a:xfrm>
            <a:off x="1069750" y="16478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54" name="Google Shape;2354;p45"/>
          <p:cNvSpPr/>
          <p:nvPr/>
        </p:nvSpPr>
        <p:spPr>
          <a:xfrm>
            <a:off x="3136150" y="4625025"/>
            <a:ext cx="801000" cy="151500"/>
          </a:xfrm>
          <a:prstGeom prst="lef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5" name="Google Shape;2355;p45"/>
          <p:cNvSpPr/>
          <p:nvPr/>
        </p:nvSpPr>
        <p:spPr>
          <a:xfrm>
            <a:off x="3136150" y="4320225"/>
            <a:ext cx="801000" cy="151500"/>
          </a:xfrm>
          <a:prstGeom prst="lef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6" name="Google Shape;2356;p45"/>
          <p:cNvSpPr/>
          <p:nvPr/>
        </p:nvSpPr>
        <p:spPr>
          <a:xfrm>
            <a:off x="3136150" y="4015425"/>
            <a:ext cx="801000" cy="151500"/>
          </a:xfrm>
          <a:prstGeom prst="lef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7" name="Google Shape;2357;p45"/>
          <p:cNvSpPr/>
          <p:nvPr/>
        </p:nvSpPr>
        <p:spPr>
          <a:xfrm>
            <a:off x="3136150" y="3710625"/>
            <a:ext cx="801000" cy="151500"/>
          </a:xfrm>
          <a:prstGeom prst="lef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8" name="Google Shape;2358;p45"/>
          <p:cNvSpPr/>
          <p:nvPr/>
        </p:nvSpPr>
        <p:spPr>
          <a:xfrm>
            <a:off x="3136150" y="3405825"/>
            <a:ext cx="801000" cy="151500"/>
          </a:xfrm>
          <a:prstGeom prst="lef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9" name="Google Shape;2359;p45"/>
          <p:cNvSpPr/>
          <p:nvPr/>
        </p:nvSpPr>
        <p:spPr>
          <a:xfrm>
            <a:off x="1069750" y="3479500"/>
            <a:ext cx="2066400" cy="3075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60" name="Google Shape;2360;p45"/>
          <p:cNvSpPr/>
          <p:nvPr/>
        </p:nvSpPr>
        <p:spPr>
          <a:xfrm>
            <a:off x="1069750" y="3784300"/>
            <a:ext cx="2066400" cy="3075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361" name="Google Shape;2361;p45"/>
          <p:cNvGrpSpPr/>
          <p:nvPr/>
        </p:nvGrpSpPr>
        <p:grpSpPr>
          <a:xfrm>
            <a:off x="1070650" y="3483050"/>
            <a:ext cx="2063775" cy="607525"/>
            <a:chOff x="1070650" y="3483050"/>
            <a:chExt cx="2063775" cy="607525"/>
          </a:xfrm>
        </p:grpSpPr>
        <p:grpSp>
          <p:nvGrpSpPr>
            <p:cNvPr id="2362" name="Google Shape;2362;p45"/>
            <p:cNvGrpSpPr/>
            <p:nvPr/>
          </p:nvGrpSpPr>
          <p:grpSpPr>
            <a:xfrm>
              <a:off x="1070650" y="3787850"/>
              <a:ext cx="2063775" cy="302725"/>
              <a:chOff x="1070650" y="3787850"/>
              <a:chExt cx="2063775" cy="302725"/>
            </a:xfrm>
          </p:grpSpPr>
          <p:cxnSp>
            <p:nvCxnSpPr>
              <p:cNvPr id="2363" name="Google Shape;2363;p45"/>
              <p:cNvCxnSpPr/>
              <p:nvPr/>
            </p:nvCxnSpPr>
            <p:spPr>
              <a:xfrm>
                <a:off x="1074325" y="3787850"/>
                <a:ext cx="2060100" cy="299100"/>
              </a:xfrm>
              <a:prstGeom prst="straightConnector1">
                <a:avLst/>
              </a:prstGeom>
              <a:noFill/>
              <a:ln cap="flat" cmpd="sng" w="38100">
                <a:solidFill>
                  <a:srgbClr val="FF0000"/>
                </a:solidFill>
                <a:prstDash val="solid"/>
                <a:round/>
                <a:headEnd len="med" w="med" type="none"/>
                <a:tailEnd len="med" w="med" type="none"/>
              </a:ln>
            </p:spPr>
          </p:cxnSp>
          <p:cxnSp>
            <p:nvCxnSpPr>
              <p:cNvPr id="2364" name="Google Shape;2364;p45"/>
              <p:cNvCxnSpPr/>
              <p:nvPr/>
            </p:nvCxnSpPr>
            <p:spPr>
              <a:xfrm flipH="1" rot="10800000">
                <a:off x="1070650" y="3787875"/>
                <a:ext cx="2063700" cy="302700"/>
              </a:xfrm>
              <a:prstGeom prst="straightConnector1">
                <a:avLst/>
              </a:prstGeom>
              <a:noFill/>
              <a:ln cap="flat" cmpd="sng" w="38100">
                <a:solidFill>
                  <a:srgbClr val="FF0000"/>
                </a:solidFill>
                <a:prstDash val="solid"/>
                <a:round/>
                <a:headEnd len="med" w="med" type="none"/>
                <a:tailEnd len="med" w="med" type="none"/>
              </a:ln>
            </p:spPr>
          </p:cxnSp>
        </p:grpSp>
        <p:grpSp>
          <p:nvGrpSpPr>
            <p:cNvPr id="2365" name="Google Shape;2365;p45"/>
            <p:cNvGrpSpPr/>
            <p:nvPr/>
          </p:nvGrpSpPr>
          <p:grpSpPr>
            <a:xfrm>
              <a:off x="1070650" y="3483050"/>
              <a:ext cx="2063775" cy="302725"/>
              <a:chOff x="1070650" y="3787850"/>
              <a:chExt cx="2063775" cy="302725"/>
            </a:xfrm>
          </p:grpSpPr>
          <p:cxnSp>
            <p:nvCxnSpPr>
              <p:cNvPr id="2366" name="Google Shape;2366;p45"/>
              <p:cNvCxnSpPr/>
              <p:nvPr/>
            </p:nvCxnSpPr>
            <p:spPr>
              <a:xfrm>
                <a:off x="1074325" y="3787850"/>
                <a:ext cx="2060100" cy="299100"/>
              </a:xfrm>
              <a:prstGeom prst="straightConnector1">
                <a:avLst/>
              </a:prstGeom>
              <a:noFill/>
              <a:ln cap="flat" cmpd="sng" w="38100">
                <a:solidFill>
                  <a:srgbClr val="FF0000"/>
                </a:solidFill>
                <a:prstDash val="solid"/>
                <a:round/>
                <a:headEnd len="med" w="med" type="none"/>
                <a:tailEnd len="med" w="med" type="none"/>
              </a:ln>
            </p:spPr>
          </p:cxnSp>
          <p:cxnSp>
            <p:nvCxnSpPr>
              <p:cNvPr id="2367" name="Google Shape;2367;p45"/>
              <p:cNvCxnSpPr/>
              <p:nvPr/>
            </p:nvCxnSpPr>
            <p:spPr>
              <a:xfrm flipH="1" rot="10800000">
                <a:off x="1070650" y="3787875"/>
                <a:ext cx="2063700" cy="302700"/>
              </a:xfrm>
              <a:prstGeom prst="straightConnector1">
                <a:avLst/>
              </a:prstGeom>
              <a:noFill/>
              <a:ln cap="flat" cmpd="sng" w="38100">
                <a:solidFill>
                  <a:srgbClr val="FF0000"/>
                </a:solidFill>
                <a:prstDash val="solid"/>
                <a:round/>
                <a:headEnd len="med" w="med" type="none"/>
                <a:tailEnd len="med" w="med" type="none"/>
              </a:ln>
            </p:spPr>
          </p:cxnSp>
        </p:grpSp>
      </p:grpSp>
      <p:sp>
        <p:nvSpPr>
          <p:cNvPr id="2368" name="Google Shape;2368;p45"/>
          <p:cNvSpPr txBox="1"/>
          <p:nvPr/>
        </p:nvSpPr>
        <p:spPr>
          <a:xfrm>
            <a:off x="1069750" y="31718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Nunito"/>
              <a:ea typeface="Nunito"/>
              <a:cs typeface="Nunito"/>
              <a:sym typeface="Nunito"/>
            </a:endParaRPr>
          </a:p>
        </p:txBody>
      </p:sp>
      <p:sp>
        <p:nvSpPr>
          <p:cNvPr id="2369" name="Google Shape;2369;p45"/>
          <p:cNvSpPr txBox="1"/>
          <p:nvPr/>
        </p:nvSpPr>
        <p:spPr>
          <a:xfrm>
            <a:off x="1069750" y="3781425"/>
            <a:ext cx="2066400" cy="31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INSERT “} is good”</a:t>
            </a:r>
            <a:endParaRPr sz="1200">
              <a:solidFill>
                <a:schemeClr val="dk1"/>
              </a:solidFill>
              <a:latin typeface="Nunito"/>
              <a:ea typeface="Nunito"/>
              <a:cs typeface="Nunito"/>
              <a:sym typeface="Nunito"/>
            </a:endParaRPr>
          </a:p>
        </p:txBody>
      </p:sp>
      <p:sp>
        <p:nvSpPr>
          <p:cNvPr id="2370" name="Google Shape;2370;p45"/>
          <p:cNvSpPr txBox="1"/>
          <p:nvPr/>
        </p:nvSpPr>
        <p:spPr>
          <a:xfrm>
            <a:off x="4248150" y="1647825"/>
            <a:ext cx="5082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Lasa</a:t>
            </a:r>
            <a:endParaRPr sz="1200">
              <a:solidFill>
                <a:schemeClr val="dk1"/>
              </a:solidFill>
              <a:latin typeface="Nunito"/>
              <a:ea typeface="Nunito"/>
              <a:cs typeface="Nunito"/>
              <a:sym typeface="Nunito"/>
            </a:endParaRPr>
          </a:p>
        </p:txBody>
      </p:sp>
      <p:sp>
        <p:nvSpPr>
          <p:cNvPr id="2371" name="Google Shape;2371;p45"/>
          <p:cNvSpPr txBox="1"/>
          <p:nvPr/>
        </p:nvSpPr>
        <p:spPr>
          <a:xfrm>
            <a:off x="4567562" y="1647825"/>
            <a:ext cx="5082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{CS</a:t>
            </a:r>
            <a:endParaRPr sz="1200">
              <a:solidFill>
                <a:schemeClr val="dk1"/>
              </a:solidFill>
              <a:latin typeface="Nunito"/>
              <a:ea typeface="Nunito"/>
              <a:cs typeface="Nunito"/>
              <a:sym typeface="Nunito"/>
            </a:endParaRPr>
          </a:p>
        </p:txBody>
      </p:sp>
      <p:sp>
        <p:nvSpPr>
          <p:cNvPr id="2372" name="Google Shape;2372;p45"/>
          <p:cNvSpPr txBox="1"/>
          <p:nvPr/>
        </p:nvSpPr>
        <p:spPr>
          <a:xfrm>
            <a:off x="4821233" y="1647825"/>
            <a:ext cx="1242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  is bad</a:t>
            </a:r>
            <a:endParaRPr sz="1200">
              <a:solidFill>
                <a:schemeClr val="dk1"/>
              </a:solidFill>
              <a:latin typeface="Nunito"/>
              <a:ea typeface="Nunito"/>
              <a:cs typeface="Nunito"/>
              <a:sym typeface="Nunito"/>
            </a:endParaRPr>
          </a:p>
        </p:txBody>
      </p:sp>
      <p:sp>
        <p:nvSpPr>
          <p:cNvPr id="2373" name="Google Shape;2373;p45"/>
          <p:cNvSpPr txBox="1"/>
          <p:nvPr/>
        </p:nvSpPr>
        <p:spPr>
          <a:xfrm>
            <a:off x="4821231" y="1647825"/>
            <a:ext cx="2544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p:txBody>
      </p:sp>
      <p:sp>
        <p:nvSpPr>
          <p:cNvPr id="2374" name="Google Shape;2374;p45"/>
          <p:cNvSpPr txBox="1"/>
          <p:nvPr/>
        </p:nvSpPr>
        <p:spPr>
          <a:xfrm>
            <a:off x="4821233" y="1647825"/>
            <a:ext cx="12429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t>
            </a:r>
            <a:r>
              <a:rPr lang="en" sz="1200">
                <a:solidFill>
                  <a:schemeClr val="dk1"/>
                </a:solidFill>
                <a:latin typeface="Nunito"/>
                <a:ea typeface="Nunito"/>
                <a:cs typeface="Nunito"/>
                <a:sym typeface="Nunito"/>
              </a:rPr>
              <a:t> is good</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5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1"/>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2361"/>
                                        </p:tgtEl>
                                      </p:cBhvr>
                                    </p:animEffect>
                                    <p:set>
                                      <p:cBhvr>
                                        <p:cTn dur="1" fill="hold">
                                          <p:stCondLst>
                                            <p:cond delay="1000"/>
                                          </p:stCondLst>
                                        </p:cTn>
                                        <p:tgtEl>
                                          <p:spTgt spid="23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60"/>
                                        </p:tgtEl>
                                      </p:cBhvr>
                                    </p:animEffect>
                                    <p:set>
                                      <p:cBhvr>
                                        <p:cTn dur="1" fill="hold">
                                          <p:stCondLst>
                                            <p:cond delay="1000"/>
                                          </p:stCondLst>
                                        </p:cTn>
                                        <p:tgtEl>
                                          <p:spTgt spid="2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59"/>
                                        </p:tgtEl>
                                      </p:cBhvr>
                                    </p:animEffect>
                                    <p:set>
                                      <p:cBhvr>
                                        <p:cTn dur="1" fill="hold">
                                          <p:stCondLst>
                                            <p:cond delay="1000"/>
                                          </p:stCondLst>
                                        </p:cTn>
                                        <p:tgtEl>
                                          <p:spTgt spid="23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47"/>
                                        </p:tgtEl>
                                      </p:cBhvr>
                                    </p:animEffect>
                                    <p:set>
                                      <p:cBhvr>
                                        <p:cTn dur="1" fill="hold">
                                          <p:stCondLst>
                                            <p:cond delay="1000"/>
                                          </p:stCondLst>
                                        </p:cTn>
                                        <p:tgtEl>
                                          <p:spTgt spid="23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48"/>
                                        </p:tgtEl>
                                      </p:cBhvr>
                                    </p:animEffect>
                                    <p:set>
                                      <p:cBhvr>
                                        <p:cTn dur="1" fill="hold">
                                          <p:stCondLst>
                                            <p:cond delay="1000"/>
                                          </p:stCondLst>
                                        </p:cTn>
                                        <p:tgtEl>
                                          <p:spTgt spid="234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3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3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4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Undo/Redo: Code Structure</a:t>
            </a:r>
            <a:endParaRPr/>
          </a:p>
        </p:txBody>
      </p:sp>
      <p:sp>
        <p:nvSpPr>
          <p:cNvPr id="2380" name="Google Shape;2380;p46"/>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All modifications are done to the object representing a document</a:t>
            </a:r>
            <a:endParaRPr sz="1500"/>
          </a:p>
          <a:p>
            <a:pPr indent="-336550" lvl="0" marL="457200" rtl="0" algn="l">
              <a:spcBef>
                <a:spcPts val="0"/>
              </a:spcBef>
              <a:spcAft>
                <a:spcPts val="0"/>
              </a:spcAft>
              <a:buSzPts val="1700"/>
              <a:buChar char="●"/>
            </a:pPr>
            <a:r>
              <a:rPr lang="en" sz="1500"/>
              <a:t>Undo actions are automatically added to the stack</a:t>
            </a:r>
            <a:endParaRPr sz="1500"/>
          </a:p>
          <a:p>
            <a:pPr indent="-323850" lvl="1" marL="914400" rtl="0" algn="l">
              <a:spcBef>
                <a:spcPts val="0"/>
              </a:spcBef>
              <a:spcAft>
                <a:spcPts val="0"/>
              </a:spcAft>
              <a:buSzPts val="1500"/>
              <a:buChar char="○"/>
            </a:pPr>
            <a:r>
              <a:rPr lang="en" sz="1500"/>
              <a:t>Transparent to code outside the document object</a:t>
            </a:r>
            <a:endParaRPr sz="1500"/>
          </a:p>
          <a:p>
            <a:pPr indent="-323850" lvl="1" marL="914400" rtl="0" algn="l">
              <a:spcBef>
                <a:spcPts val="0"/>
              </a:spcBef>
              <a:spcAft>
                <a:spcPts val="0"/>
              </a:spcAft>
              <a:buSzPts val="1500"/>
              <a:buChar char="○"/>
            </a:pPr>
            <a:r>
              <a:rPr lang="en" sz="1500"/>
              <a:t>New features can take advantage of undo/redo with no modification to existing code</a:t>
            </a:r>
            <a:endParaRPr sz="1500"/>
          </a:p>
        </p:txBody>
      </p:sp>
      <p:pic>
        <p:nvPicPr>
          <p:cNvPr id="2381" name="Google Shape;2381;p46"/>
          <p:cNvPicPr preferRelativeResize="0"/>
          <p:nvPr/>
        </p:nvPicPr>
        <p:blipFill>
          <a:blip r:embed="rId3">
            <a:alphaModFix/>
          </a:blip>
          <a:stretch>
            <a:fillRect/>
          </a:stretch>
        </p:blipFill>
        <p:spPr>
          <a:xfrm>
            <a:off x="5097613" y="2462438"/>
            <a:ext cx="2105025" cy="1190625"/>
          </a:xfrm>
          <a:prstGeom prst="rect">
            <a:avLst/>
          </a:prstGeom>
          <a:noFill/>
          <a:ln>
            <a:noFill/>
          </a:ln>
        </p:spPr>
      </p:pic>
      <p:pic>
        <p:nvPicPr>
          <p:cNvPr id="2382" name="Google Shape;2382;p46"/>
          <p:cNvPicPr preferRelativeResize="0"/>
          <p:nvPr/>
        </p:nvPicPr>
        <p:blipFill>
          <a:blip r:embed="rId4">
            <a:alphaModFix/>
          </a:blip>
          <a:stretch>
            <a:fillRect/>
          </a:stretch>
        </p:blipFill>
        <p:spPr>
          <a:xfrm>
            <a:off x="796763" y="3733425"/>
            <a:ext cx="7343775" cy="80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4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Render Buffer</a:t>
            </a:r>
            <a:endParaRPr/>
          </a:p>
        </p:txBody>
      </p:sp>
      <p:sp>
        <p:nvSpPr>
          <p:cNvPr id="2388" name="Google Shape;2388;p47"/>
          <p:cNvSpPr txBox="1"/>
          <p:nvPr>
            <p:ph idx="1" type="body"/>
          </p:nvPr>
        </p:nvSpPr>
        <p:spPr>
          <a:xfrm>
            <a:off x="720000" y="1213475"/>
            <a:ext cx="8073300" cy="339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In the past, terminals could be configured by sending a series of bytes</a:t>
            </a:r>
            <a:endParaRPr sz="1700"/>
          </a:p>
          <a:p>
            <a:pPr indent="-330200" lvl="1" marL="914400" rtl="0" algn="l">
              <a:spcBef>
                <a:spcPts val="0"/>
              </a:spcBef>
              <a:spcAft>
                <a:spcPts val="0"/>
              </a:spcAft>
              <a:buSzPts val="1600"/>
              <a:buChar char="-"/>
            </a:pPr>
            <a:r>
              <a:rPr i="1" lang="en" sz="1600"/>
              <a:t>Example:</a:t>
            </a:r>
            <a:r>
              <a:rPr i="1" lang="en" sz="1600">
                <a:solidFill>
                  <a:schemeClr val="dk2"/>
                </a:solidFill>
                <a:latin typeface="Consolas"/>
                <a:ea typeface="Consolas"/>
                <a:cs typeface="Consolas"/>
                <a:sym typeface="Consolas"/>
              </a:rPr>
              <a:t> echo "^[[0;31;40mIn Color"</a:t>
            </a:r>
            <a:endParaRPr i="1" sz="1600">
              <a:solidFill>
                <a:schemeClr val="dk2"/>
              </a:solidFill>
              <a:latin typeface="Consolas"/>
              <a:ea typeface="Consolas"/>
              <a:cs typeface="Consolas"/>
              <a:sym typeface="Consolas"/>
            </a:endParaRPr>
          </a:p>
          <a:p>
            <a:pPr indent="-336550" lvl="0" marL="457200" rtl="0" algn="l">
              <a:spcBef>
                <a:spcPts val="0"/>
              </a:spcBef>
              <a:spcAft>
                <a:spcPts val="0"/>
              </a:spcAft>
              <a:buSzPts val="1700"/>
              <a:buChar char="-"/>
            </a:pPr>
            <a:r>
              <a:rPr lang="en" sz="1700"/>
              <a:t>The Curses library provides a wrapper over working with raw terminal codes</a:t>
            </a:r>
            <a:endParaRPr sz="1700"/>
          </a:p>
          <a:p>
            <a:pPr indent="-336550" lvl="0" marL="457200" rtl="0" algn="l">
              <a:spcBef>
                <a:spcPts val="0"/>
              </a:spcBef>
              <a:spcAft>
                <a:spcPts val="0"/>
              </a:spcAft>
              <a:buSzPts val="1700"/>
              <a:buChar char="-"/>
            </a:pPr>
            <a:r>
              <a:rPr lang="en" sz="1700"/>
              <a:t>Text-based/terminal user interface (TUI)</a:t>
            </a:r>
            <a:endParaRPr sz="1700"/>
          </a:p>
          <a:p>
            <a:pPr indent="-336550" lvl="1" marL="914400" rtl="0" algn="l">
              <a:spcBef>
                <a:spcPts val="0"/>
              </a:spcBef>
              <a:spcAft>
                <a:spcPts val="0"/>
              </a:spcAft>
              <a:buSzPts val="1700"/>
              <a:buChar char="-"/>
            </a:pPr>
            <a:r>
              <a:rPr lang="en" sz="1700"/>
              <a:t>Avoids complexity of GUI</a:t>
            </a:r>
            <a:endParaRPr sz="1700"/>
          </a:p>
          <a:p>
            <a:pPr indent="-336550" lvl="0" marL="457200" rtl="0" algn="l">
              <a:spcBef>
                <a:spcPts val="0"/>
              </a:spcBef>
              <a:spcAft>
                <a:spcPts val="0"/>
              </a:spcAft>
              <a:buSzPts val="1700"/>
              <a:buChar char="-"/>
            </a:pPr>
            <a:r>
              <a:rPr lang="en" sz="1700"/>
              <a:t>Cross-platform</a:t>
            </a:r>
            <a:endParaRPr b="1" sz="1300"/>
          </a:p>
        </p:txBody>
      </p:sp>
      <p:pic>
        <p:nvPicPr>
          <p:cNvPr id="2389" name="Google Shape;2389;p47"/>
          <p:cNvPicPr preferRelativeResize="0"/>
          <p:nvPr/>
        </p:nvPicPr>
        <p:blipFill>
          <a:blip r:embed="rId3">
            <a:alphaModFix/>
          </a:blip>
          <a:stretch>
            <a:fillRect/>
          </a:stretch>
        </p:blipFill>
        <p:spPr>
          <a:xfrm>
            <a:off x="6001375" y="2665675"/>
            <a:ext cx="2791926" cy="2477824"/>
          </a:xfrm>
          <a:prstGeom prst="rect">
            <a:avLst/>
          </a:prstGeom>
          <a:noFill/>
          <a:ln>
            <a:noFill/>
          </a:ln>
        </p:spPr>
      </p:pic>
      <p:pic>
        <p:nvPicPr>
          <p:cNvPr id="2390" name="Google Shape;2390;p47"/>
          <p:cNvPicPr preferRelativeResize="0"/>
          <p:nvPr/>
        </p:nvPicPr>
        <p:blipFill>
          <a:blip r:embed="rId4">
            <a:alphaModFix/>
          </a:blip>
          <a:stretch>
            <a:fillRect/>
          </a:stretch>
        </p:blipFill>
        <p:spPr>
          <a:xfrm>
            <a:off x="3901201" y="2988626"/>
            <a:ext cx="1710899" cy="1710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4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Render Buffer</a:t>
            </a:r>
            <a:endParaRPr/>
          </a:p>
          <a:p>
            <a:pPr indent="0" lvl="0" marL="0" rtl="0" algn="ctr">
              <a:spcBef>
                <a:spcPts val="0"/>
              </a:spcBef>
              <a:spcAft>
                <a:spcPts val="0"/>
              </a:spcAft>
              <a:buNone/>
            </a:pPr>
            <a:r>
              <a:t/>
            </a:r>
            <a:endParaRPr/>
          </a:p>
        </p:txBody>
      </p:sp>
      <p:sp>
        <p:nvSpPr>
          <p:cNvPr id="2396" name="Google Shape;2396;p48"/>
          <p:cNvSpPr txBox="1"/>
          <p:nvPr>
            <p:ph idx="1" type="body"/>
          </p:nvPr>
        </p:nvSpPr>
        <p:spPr>
          <a:xfrm>
            <a:off x="720000" y="1213475"/>
            <a:ext cx="7928700" cy="3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pic>
        <p:nvPicPr>
          <p:cNvPr id="2397" name="Google Shape;2397;p48"/>
          <p:cNvPicPr preferRelativeResize="0"/>
          <p:nvPr/>
        </p:nvPicPr>
        <p:blipFill>
          <a:blip r:embed="rId3">
            <a:alphaModFix/>
          </a:blip>
          <a:stretch>
            <a:fillRect/>
          </a:stretch>
        </p:blipFill>
        <p:spPr>
          <a:xfrm>
            <a:off x="720000" y="1213475"/>
            <a:ext cx="3370873" cy="2539711"/>
          </a:xfrm>
          <a:prstGeom prst="rect">
            <a:avLst/>
          </a:prstGeom>
          <a:noFill/>
          <a:ln>
            <a:noFill/>
          </a:ln>
        </p:spPr>
      </p:pic>
      <p:cxnSp>
        <p:nvCxnSpPr>
          <p:cNvPr id="2398" name="Google Shape;2398;p48"/>
          <p:cNvCxnSpPr/>
          <p:nvPr/>
        </p:nvCxnSpPr>
        <p:spPr>
          <a:xfrm flipH="1" rot="10800000">
            <a:off x="2629344" y="1672466"/>
            <a:ext cx="2356800" cy="789900"/>
          </a:xfrm>
          <a:prstGeom prst="straightConnector1">
            <a:avLst/>
          </a:prstGeom>
          <a:noFill/>
          <a:ln cap="flat" cmpd="sng" w="9525">
            <a:solidFill>
              <a:schemeClr val="dk2"/>
            </a:solidFill>
            <a:prstDash val="solid"/>
            <a:round/>
            <a:headEnd len="med" w="med" type="none"/>
            <a:tailEnd len="med" w="med" type="triangle"/>
          </a:ln>
        </p:spPr>
      </p:cxnSp>
      <p:sp>
        <p:nvSpPr>
          <p:cNvPr id="2399" name="Google Shape;2399;p48"/>
          <p:cNvSpPr txBox="1"/>
          <p:nvPr/>
        </p:nvSpPr>
        <p:spPr>
          <a:xfrm>
            <a:off x="4986016" y="1346401"/>
            <a:ext cx="18507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Pointer to default </a:t>
            </a:r>
            <a:r>
              <a:rPr lang="en" sz="1200">
                <a:solidFill>
                  <a:schemeClr val="dk1"/>
                </a:solidFill>
                <a:latin typeface="Nunito"/>
                <a:ea typeface="Nunito"/>
                <a:cs typeface="Nunito"/>
                <a:sym typeface="Nunito"/>
              </a:rPr>
              <a:t>window/terminal</a:t>
            </a:r>
            <a:endParaRPr sz="1200">
              <a:solidFill>
                <a:schemeClr val="dk1"/>
              </a:solidFill>
              <a:latin typeface="Nunito"/>
              <a:ea typeface="Nunito"/>
              <a:cs typeface="Nunito"/>
              <a:sym typeface="Nunito"/>
            </a:endParaRPr>
          </a:p>
        </p:txBody>
      </p:sp>
      <p:cxnSp>
        <p:nvCxnSpPr>
          <p:cNvPr id="2400" name="Google Shape;2400;p48"/>
          <p:cNvCxnSpPr/>
          <p:nvPr/>
        </p:nvCxnSpPr>
        <p:spPr>
          <a:xfrm>
            <a:off x="3308355" y="3302475"/>
            <a:ext cx="1464600" cy="0"/>
          </a:xfrm>
          <a:prstGeom prst="straightConnector1">
            <a:avLst/>
          </a:prstGeom>
          <a:noFill/>
          <a:ln cap="flat" cmpd="sng" w="9525">
            <a:solidFill>
              <a:schemeClr val="dk2"/>
            </a:solidFill>
            <a:prstDash val="solid"/>
            <a:round/>
            <a:headEnd len="med" w="med" type="none"/>
            <a:tailEnd len="med" w="med" type="triangle"/>
          </a:ln>
        </p:spPr>
      </p:cxnSp>
      <p:sp>
        <p:nvSpPr>
          <p:cNvPr id="2401" name="Google Shape;2401;p48"/>
          <p:cNvSpPr txBox="1"/>
          <p:nvPr/>
        </p:nvSpPr>
        <p:spPr>
          <a:xfrm>
            <a:off x="4770943" y="3029329"/>
            <a:ext cx="24231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Y-position of the first line (vertical </a:t>
            </a:r>
            <a:r>
              <a:rPr lang="en" sz="1200">
                <a:solidFill>
                  <a:schemeClr val="dk1"/>
                </a:solidFill>
                <a:latin typeface="Nunito"/>
                <a:ea typeface="Nunito"/>
                <a:cs typeface="Nunito"/>
                <a:sym typeface="Nunito"/>
              </a:rPr>
              <a:t>scrolling</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p:txBody>
      </p:sp>
      <p:cxnSp>
        <p:nvCxnSpPr>
          <p:cNvPr id="2402" name="Google Shape;2402;p48"/>
          <p:cNvCxnSpPr/>
          <p:nvPr/>
        </p:nvCxnSpPr>
        <p:spPr>
          <a:xfrm>
            <a:off x="3241785" y="3741338"/>
            <a:ext cx="1540800" cy="342600"/>
          </a:xfrm>
          <a:prstGeom prst="straightConnector1">
            <a:avLst/>
          </a:prstGeom>
          <a:noFill/>
          <a:ln cap="flat" cmpd="sng" w="9525">
            <a:solidFill>
              <a:schemeClr val="dk2"/>
            </a:solidFill>
            <a:prstDash val="solid"/>
            <a:round/>
            <a:headEnd len="med" w="med" type="none"/>
            <a:tailEnd len="med" w="med" type="triangle"/>
          </a:ln>
        </p:spPr>
      </p:cxnSp>
      <p:sp>
        <p:nvSpPr>
          <p:cNvPr id="2403" name="Google Shape;2403;p48"/>
          <p:cNvSpPr txBox="1"/>
          <p:nvPr/>
        </p:nvSpPr>
        <p:spPr>
          <a:xfrm>
            <a:off x="4719408" y="3897992"/>
            <a:ext cx="24231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Cursor position</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8"/>
                                        </p:tgtEl>
                                        <p:attrNameLst>
                                          <p:attrName>style.visibility</p:attrName>
                                        </p:attrNameLst>
                                      </p:cBhvr>
                                      <p:to>
                                        <p:strVal val="visible"/>
                                      </p:to>
                                    </p:set>
                                    <p:animEffect filter="fade" transition="in">
                                      <p:cBhvr>
                                        <p:cTn dur="1"/>
                                        <p:tgtEl>
                                          <p:spTgt spid="2398"/>
                                        </p:tgtEl>
                                      </p:cBhvr>
                                    </p:animEffect>
                                  </p:childTnLst>
                                </p:cTn>
                              </p:par>
                              <p:par>
                                <p:cTn fill="hold" nodeType="withEffect" presetClass="entr" presetID="10" presetSubtype="0">
                                  <p:stCondLst>
                                    <p:cond delay="0"/>
                                  </p:stCondLst>
                                  <p:childTnLst>
                                    <p:set>
                                      <p:cBhvr>
                                        <p:cTn dur="1" fill="hold">
                                          <p:stCondLst>
                                            <p:cond delay="0"/>
                                          </p:stCondLst>
                                        </p:cTn>
                                        <p:tgtEl>
                                          <p:spTgt spid="2399"/>
                                        </p:tgtEl>
                                        <p:attrNameLst>
                                          <p:attrName>style.visibility</p:attrName>
                                        </p:attrNameLst>
                                      </p:cBhvr>
                                      <p:to>
                                        <p:strVal val="visible"/>
                                      </p:to>
                                    </p:set>
                                    <p:animEffect filter="fade" transition="in">
                                      <p:cBhvr>
                                        <p:cTn dur="1000"/>
                                        <p:tgtEl>
                                          <p:spTgt spid="2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par>
                                <p:cTn fill="hold" nodeType="with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
                                        <p:tgtEl>
                                          <p:spTgt spid="2403"/>
                                        </p:tgtEl>
                                      </p:cBhvr>
                                    </p:animEffec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4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Render Buffer</a:t>
            </a:r>
            <a:endParaRPr/>
          </a:p>
          <a:p>
            <a:pPr indent="0" lvl="0" marL="0" rtl="0" algn="ctr">
              <a:spcBef>
                <a:spcPts val="0"/>
              </a:spcBef>
              <a:spcAft>
                <a:spcPts val="0"/>
              </a:spcAft>
              <a:buNone/>
            </a:pPr>
            <a:r>
              <a:t/>
            </a:r>
            <a:endParaRPr/>
          </a:p>
        </p:txBody>
      </p:sp>
      <p:pic>
        <p:nvPicPr>
          <p:cNvPr id="2409" name="Google Shape;2409;p49"/>
          <p:cNvPicPr preferRelativeResize="0"/>
          <p:nvPr/>
        </p:nvPicPr>
        <p:blipFill>
          <a:blip r:embed="rId3">
            <a:alphaModFix/>
          </a:blip>
          <a:stretch>
            <a:fillRect/>
          </a:stretch>
        </p:blipFill>
        <p:spPr>
          <a:xfrm>
            <a:off x="720003" y="1298875"/>
            <a:ext cx="4740024" cy="2750549"/>
          </a:xfrm>
          <a:prstGeom prst="rect">
            <a:avLst/>
          </a:prstGeom>
          <a:noFill/>
          <a:ln>
            <a:noFill/>
          </a:ln>
        </p:spPr>
      </p:pic>
      <p:cxnSp>
        <p:nvCxnSpPr>
          <p:cNvPr id="2410" name="Google Shape;2410;p49"/>
          <p:cNvCxnSpPr>
            <a:endCxn id="2411" idx="1"/>
          </p:cNvCxnSpPr>
          <p:nvPr/>
        </p:nvCxnSpPr>
        <p:spPr>
          <a:xfrm>
            <a:off x="3628975" y="1385475"/>
            <a:ext cx="2391300" cy="155700"/>
          </a:xfrm>
          <a:prstGeom prst="straightConnector1">
            <a:avLst/>
          </a:prstGeom>
          <a:noFill/>
          <a:ln cap="flat" cmpd="sng" w="9525">
            <a:solidFill>
              <a:schemeClr val="dk2"/>
            </a:solidFill>
            <a:prstDash val="solid"/>
            <a:round/>
            <a:headEnd len="med" w="med" type="none"/>
            <a:tailEnd len="med" w="med" type="triangle"/>
          </a:ln>
        </p:spPr>
      </p:cxnSp>
      <p:sp>
        <p:nvSpPr>
          <p:cNvPr id="2412" name="Google Shape;2412;p49"/>
          <p:cNvSpPr txBox="1"/>
          <p:nvPr/>
        </p:nvSpPr>
        <p:spPr>
          <a:xfrm>
            <a:off x="6140075" y="1204400"/>
            <a:ext cx="4566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
        <p:nvSpPr>
          <p:cNvPr id="2411" name="Google Shape;2411;p49"/>
          <p:cNvSpPr txBox="1"/>
          <p:nvPr/>
        </p:nvSpPr>
        <p:spPr>
          <a:xfrm>
            <a:off x="6020275" y="1281375"/>
            <a:ext cx="28338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Draw a gap buffer character by character at certain line (y-pos)</a:t>
            </a:r>
            <a:endParaRPr sz="1200">
              <a:solidFill>
                <a:schemeClr val="dk1"/>
              </a:solidFill>
              <a:latin typeface="Nunito"/>
              <a:ea typeface="Nunito"/>
              <a:cs typeface="Nunito"/>
              <a:sym typeface="Nunito"/>
            </a:endParaRPr>
          </a:p>
        </p:txBody>
      </p:sp>
      <p:cxnSp>
        <p:nvCxnSpPr>
          <p:cNvPr id="2413" name="Google Shape;2413;p49"/>
          <p:cNvCxnSpPr>
            <a:endCxn id="2414" idx="1"/>
          </p:cNvCxnSpPr>
          <p:nvPr/>
        </p:nvCxnSpPr>
        <p:spPr>
          <a:xfrm flipH="1" rot="10800000">
            <a:off x="2747275" y="2382975"/>
            <a:ext cx="3273000" cy="88800"/>
          </a:xfrm>
          <a:prstGeom prst="straightConnector1">
            <a:avLst/>
          </a:prstGeom>
          <a:noFill/>
          <a:ln cap="flat" cmpd="sng" w="9525">
            <a:solidFill>
              <a:schemeClr val="dk2"/>
            </a:solidFill>
            <a:prstDash val="solid"/>
            <a:round/>
            <a:headEnd len="med" w="med" type="none"/>
            <a:tailEnd len="med" w="med" type="triangle"/>
          </a:ln>
        </p:spPr>
      </p:cxnSp>
      <p:sp>
        <p:nvSpPr>
          <p:cNvPr id="2414" name="Google Shape;2414;p49"/>
          <p:cNvSpPr txBox="1"/>
          <p:nvPr/>
        </p:nvSpPr>
        <p:spPr>
          <a:xfrm>
            <a:off x="6020275" y="1863375"/>
            <a:ext cx="12201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Move logical cursor to position; add character</a:t>
            </a:r>
            <a:endParaRPr sz="1200">
              <a:solidFill>
                <a:schemeClr val="dk1"/>
              </a:solidFill>
              <a:latin typeface="Nunito"/>
              <a:ea typeface="Nunito"/>
              <a:cs typeface="Nunito"/>
              <a:sym typeface="Nunito"/>
            </a:endParaRPr>
          </a:p>
        </p:txBody>
      </p:sp>
      <p:cxnSp>
        <p:nvCxnSpPr>
          <p:cNvPr id="2415" name="Google Shape;2415;p49"/>
          <p:cNvCxnSpPr/>
          <p:nvPr/>
        </p:nvCxnSpPr>
        <p:spPr>
          <a:xfrm flipH="1" rot="10800000">
            <a:off x="3145175" y="3168775"/>
            <a:ext cx="2994900" cy="375600"/>
          </a:xfrm>
          <a:prstGeom prst="straightConnector1">
            <a:avLst/>
          </a:prstGeom>
          <a:noFill/>
          <a:ln cap="flat" cmpd="sng" w="9525">
            <a:solidFill>
              <a:schemeClr val="dk2"/>
            </a:solidFill>
            <a:prstDash val="solid"/>
            <a:round/>
            <a:headEnd len="med" w="med" type="none"/>
            <a:tailEnd len="med" w="med" type="triangle"/>
          </a:ln>
        </p:spPr>
      </p:cxnSp>
      <p:sp>
        <p:nvSpPr>
          <p:cNvPr id="2416" name="Google Shape;2416;p49"/>
          <p:cNvSpPr txBox="1"/>
          <p:nvPr/>
        </p:nvSpPr>
        <p:spPr>
          <a:xfrm>
            <a:off x="6136325" y="2836975"/>
            <a:ext cx="20607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Draw a linked list line by line (incrementing line number) bounded by starting line (scroll window)</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4"/>
                                        </p:tgtEl>
                                        <p:attrNameLst>
                                          <p:attrName>style.visibility</p:attrName>
                                        </p:attrNameLst>
                                      </p:cBhvr>
                                      <p:to>
                                        <p:strVal val="visible"/>
                                      </p:to>
                                    </p:set>
                                    <p:animEffect filter="fade" transition="in">
                                      <p:cBhvr>
                                        <p:cTn dur="1000"/>
                                        <p:tgtEl>
                                          <p:spTgt spid="2414"/>
                                        </p:tgtEl>
                                      </p:cBhvr>
                                    </p:animEffect>
                                  </p:childTnLst>
                                </p:cTn>
                              </p:par>
                              <p:par>
                                <p:cTn fill="hold" nodeType="withEffect" presetClass="entr" presetID="10" presetSubtype="0">
                                  <p:stCondLst>
                                    <p:cond delay="0"/>
                                  </p:stCondLst>
                                  <p:childTnLst>
                                    <p:set>
                                      <p:cBhvr>
                                        <p:cTn dur="1" fill="hold">
                                          <p:stCondLst>
                                            <p:cond delay="0"/>
                                          </p:stCondLst>
                                        </p:cTn>
                                        <p:tgtEl>
                                          <p:spTgt spid="2413"/>
                                        </p:tgtEl>
                                        <p:attrNameLst>
                                          <p:attrName>style.visibility</p:attrName>
                                        </p:attrNameLst>
                                      </p:cBhvr>
                                      <p:to>
                                        <p:strVal val="visible"/>
                                      </p:to>
                                    </p:set>
                                    <p:animEffect filter="fade" transition="in">
                                      <p:cBhvr>
                                        <p:cTn dur="1000"/>
                                        <p:tgtEl>
                                          <p:spTgt spid="2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gtEl>
                                        <p:attrNameLst>
                                          <p:attrName>style.visibility</p:attrName>
                                        </p:attrNameLst>
                                      </p:cBhvr>
                                      <p:to>
                                        <p:strVal val="visible"/>
                                      </p:to>
                                    </p:set>
                                    <p:animEffect filter="fade" transition="in">
                                      <p:cBhvr>
                                        <p:cTn dur="1000"/>
                                        <p:tgtEl>
                                          <p:spTgt spid="2416"/>
                                        </p:tgtEl>
                                      </p:cBhvr>
                                    </p:animEffect>
                                  </p:childTnLst>
                                </p:cTn>
                              </p:par>
                              <p:par>
                                <p:cTn fill="hold" nodeType="withEffect" presetClass="entr" presetID="10" presetSubtype="0">
                                  <p:stCondLst>
                                    <p:cond delay="0"/>
                                  </p:stCondLst>
                                  <p:childTnLst>
                                    <p:set>
                                      <p:cBhvr>
                                        <p:cTn dur="1" fill="hold">
                                          <p:stCondLst>
                                            <p:cond delay="0"/>
                                          </p:stCondLst>
                                        </p:cTn>
                                        <p:tgtEl>
                                          <p:spTgt spid="2415"/>
                                        </p:tgtEl>
                                        <p:attrNameLst>
                                          <p:attrName>style.visibility</p:attrName>
                                        </p:attrNameLst>
                                      </p:cBhvr>
                                      <p:to>
                                        <p:strVal val="visible"/>
                                      </p:to>
                                    </p:set>
                                    <p:animEffect filter="fade" transition="in">
                                      <p:cBhvr>
                                        <p:cTn dur="1000"/>
                                        <p:tgtEl>
                                          <p:spTgt spid="2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5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Render Buffer</a:t>
            </a:r>
            <a:endParaRPr/>
          </a:p>
          <a:p>
            <a:pPr indent="0" lvl="0" marL="0" rtl="0" algn="ctr">
              <a:spcBef>
                <a:spcPts val="0"/>
              </a:spcBef>
              <a:spcAft>
                <a:spcPts val="0"/>
              </a:spcAft>
              <a:buNone/>
            </a:pPr>
            <a:r>
              <a:t/>
            </a:r>
            <a:endParaRPr/>
          </a:p>
        </p:txBody>
      </p:sp>
      <p:pic>
        <p:nvPicPr>
          <p:cNvPr id="2422" name="Google Shape;2422;p50"/>
          <p:cNvPicPr preferRelativeResize="0"/>
          <p:nvPr/>
        </p:nvPicPr>
        <p:blipFill>
          <a:blip r:embed="rId3">
            <a:alphaModFix/>
          </a:blip>
          <a:stretch>
            <a:fillRect/>
          </a:stretch>
        </p:blipFill>
        <p:spPr>
          <a:xfrm>
            <a:off x="592650" y="1173900"/>
            <a:ext cx="5312848" cy="3434674"/>
          </a:xfrm>
          <a:prstGeom prst="rect">
            <a:avLst/>
          </a:prstGeom>
          <a:noFill/>
          <a:ln>
            <a:noFill/>
          </a:ln>
        </p:spPr>
      </p:pic>
      <p:cxnSp>
        <p:nvCxnSpPr>
          <p:cNvPr id="2423" name="Google Shape;2423;p50"/>
          <p:cNvCxnSpPr/>
          <p:nvPr/>
        </p:nvCxnSpPr>
        <p:spPr>
          <a:xfrm flipH="1" rot="10800000">
            <a:off x="2635250" y="1947325"/>
            <a:ext cx="3672300" cy="455100"/>
          </a:xfrm>
          <a:prstGeom prst="straightConnector1">
            <a:avLst/>
          </a:prstGeom>
          <a:noFill/>
          <a:ln cap="flat" cmpd="sng" w="9525">
            <a:solidFill>
              <a:schemeClr val="dk2"/>
            </a:solidFill>
            <a:prstDash val="solid"/>
            <a:round/>
            <a:headEnd len="med" w="med" type="none"/>
            <a:tailEnd len="med" w="med" type="triangle"/>
          </a:ln>
        </p:spPr>
      </p:cxnSp>
      <p:sp>
        <p:nvSpPr>
          <p:cNvPr id="2424" name="Google Shape;2424;p50"/>
          <p:cNvSpPr txBox="1"/>
          <p:nvPr/>
        </p:nvSpPr>
        <p:spPr>
          <a:xfrm>
            <a:off x="6254650" y="1545025"/>
            <a:ext cx="942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Key press input with </a:t>
            </a:r>
            <a:r>
              <a:rPr lang="en" sz="1200">
                <a:solidFill>
                  <a:schemeClr val="dk2"/>
                </a:solidFill>
                <a:latin typeface="Consolas"/>
                <a:ea typeface="Consolas"/>
                <a:cs typeface="Consolas"/>
                <a:sym typeface="Consolas"/>
              </a:rPr>
              <a:t>getch()</a:t>
            </a:r>
            <a:endParaRPr sz="1200">
              <a:solidFill>
                <a:schemeClr val="dk2"/>
              </a:solidFill>
              <a:latin typeface="Consolas"/>
              <a:ea typeface="Consolas"/>
              <a:cs typeface="Consolas"/>
              <a:sym typeface="Consolas"/>
            </a:endParaRPr>
          </a:p>
        </p:txBody>
      </p:sp>
      <p:cxnSp>
        <p:nvCxnSpPr>
          <p:cNvPr id="2425" name="Google Shape;2425;p50"/>
          <p:cNvCxnSpPr/>
          <p:nvPr/>
        </p:nvCxnSpPr>
        <p:spPr>
          <a:xfrm flipH="1" rot="10800000">
            <a:off x="2126500" y="2532675"/>
            <a:ext cx="4666500" cy="568500"/>
          </a:xfrm>
          <a:prstGeom prst="straightConnector1">
            <a:avLst/>
          </a:prstGeom>
          <a:noFill/>
          <a:ln cap="flat" cmpd="sng" w="9525">
            <a:solidFill>
              <a:schemeClr val="dk2"/>
            </a:solidFill>
            <a:prstDash val="solid"/>
            <a:round/>
            <a:headEnd len="med" w="med" type="none"/>
            <a:tailEnd len="med" w="med" type="triangle"/>
          </a:ln>
        </p:spPr>
      </p:cxnSp>
      <p:sp>
        <p:nvSpPr>
          <p:cNvPr id="2426" name="Google Shape;2426;p50"/>
          <p:cNvSpPr txBox="1"/>
          <p:nvPr/>
        </p:nvSpPr>
        <p:spPr>
          <a:xfrm>
            <a:off x="6793000" y="2192150"/>
            <a:ext cx="17574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Move cursor of currently </a:t>
            </a:r>
            <a:r>
              <a:rPr lang="en" sz="1200">
                <a:solidFill>
                  <a:schemeClr val="dk1"/>
                </a:solidFill>
                <a:latin typeface="Nunito"/>
                <a:ea typeface="Nunito"/>
                <a:cs typeface="Nunito"/>
                <a:sym typeface="Nunito"/>
              </a:rPr>
              <a:t>selected line/gap buffer (retrieved from linked list) with the render buffer</a:t>
            </a:r>
            <a:endParaRPr sz="1200">
              <a:solidFill>
                <a:schemeClr val="dk1"/>
              </a:solidFill>
              <a:latin typeface="Nunito"/>
              <a:ea typeface="Nunito"/>
              <a:cs typeface="Nunito"/>
              <a:sym typeface="Nunito"/>
            </a:endParaRPr>
          </a:p>
        </p:txBody>
      </p:sp>
      <p:cxnSp>
        <p:nvCxnSpPr>
          <p:cNvPr id="2427" name="Google Shape;2427;p50"/>
          <p:cNvCxnSpPr/>
          <p:nvPr/>
        </p:nvCxnSpPr>
        <p:spPr>
          <a:xfrm>
            <a:off x="3672150" y="3346275"/>
            <a:ext cx="3271200" cy="363600"/>
          </a:xfrm>
          <a:prstGeom prst="straightConnector1">
            <a:avLst/>
          </a:prstGeom>
          <a:noFill/>
          <a:ln cap="flat" cmpd="sng" w="9525">
            <a:solidFill>
              <a:schemeClr val="dk2"/>
            </a:solidFill>
            <a:prstDash val="solid"/>
            <a:round/>
            <a:headEnd len="med" w="med" type="none"/>
            <a:tailEnd len="med" w="med" type="triangle"/>
          </a:ln>
        </p:spPr>
      </p:cxnSp>
      <p:sp>
        <p:nvSpPr>
          <p:cNvPr id="2428" name="Google Shape;2428;p50"/>
          <p:cNvSpPr txBox="1"/>
          <p:nvPr/>
        </p:nvSpPr>
        <p:spPr>
          <a:xfrm>
            <a:off x="6943200" y="3459975"/>
            <a:ext cx="17574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Re-render after user update</a:t>
            </a:r>
            <a:endParaRPr sz="1200">
              <a:solidFill>
                <a:schemeClr val="dk1"/>
              </a:solidFill>
              <a:latin typeface="Nunito"/>
              <a:ea typeface="Nunito"/>
              <a:cs typeface="Nunito"/>
              <a:sym typeface="Nunito"/>
            </a:endParaRPr>
          </a:p>
        </p:txBody>
      </p:sp>
      <p:pic>
        <p:nvPicPr>
          <p:cNvPr id="2429" name="Google Shape;2429;p50"/>
          <p:cNvPicPr preferRelativeResize="0"/>
          <p:nvPr/>
        </p:nvPicPr>
        <p:blipFill>
          <a:blip r:embed="rId4">
            <a:alphaModFix/>
          </a:blip>
          <a:stretch>
            <a:fillRect/>
          </a:stretch>
        </p:blipFill>
        <p:spPr>
          <a:xfrm>
            <a:off x="6248650" y="877500"/>
            <a:ext cx="2846109" cy="230200"/>
          </a:xfrm>
          <a:prstGeom prst="rect">
            <a:avLst/>
          </a:prstGeom>
          <a:noFill/>
          <a:ln>
            <a:noFill/>
          </a:ln>
        </p:spPr>
      </p:pic>
      <p:cxnSp>
        <p:nvCxnSpPr>
          <p:cNvPr id="2430" name="Google Shape;2430;p50"/>
          <p:cNvCxnSpPr>
            <a:stCxn id="2429" idx="2"/>
          </p:cNvCxnSpPr>
          <p:nvPr/>
        </p:nvCxnSpPr>
        <p:spPr>
          <a:xfrm>
            <a:off x="7671704" y="1107700"/>
            <a:ext cx="38700" cy="370200"/>
          </a:xfrm>
          <a:prstGeom prst="straightConnector1">
            <a:avLst/>
          </a:prstGeom>
          <a:noFill/>
          <a:ln cap="flat" cmpd="sng" w="9525">
            <a:solidFill>
              <a:schemeClr val="dk2"/>
            </a:solidFill>
            <a:prstDash val="solid"/>
            <a:round/>
            <a:headEnd len="med" w="med" type="none"/>
            <a:tailEnd len="med" w="med" type="triangle"/>
          </a:ln>
        </p:spPr>
      </p:cxnSp>
      <p:sp>
        <p:nvSpPr>
          <p:cNvPr id="2431" name="Google Shape;2431;p50"/>
          <p:cNvSpPr txBox="1"/>
          <p:nvPr/>
        </p:nvSpPr>
        <p:spPr>
          <a:xfrm>
            <a:off x="7373675" y="1389025"/>
            <a:ext cx="143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Currently selected line is calculated from render buffer </a:t>
            </a:r>
            <a:r>
              <a:rPr lang="en" sz="900">
                <a:solidFill>
                  <a:schemeClr val="dk1"/>
                </a:solidFill>
                <a:latin typeface="Nunito"/>
                <a:ea typeface="Nunito"/>
                <a:cs typeface="Nunito"/>
                <a:sym typeface="Nunito"/>
              </a:rPr>
              <a:t>cursor</a:t>
            </a:r>
            <a:r>
              <a:rPr lang="en" sz="900">
                <a:solidFill>
                  <a:schemeClr val="dk1"/>
                </a:solidFill>
                <a:latin typeface="Nunito"/>
                <a:ea typeface="Nunito"/>
                <a:cs typeface="Nunito"/>
                <a:sym typeface="Nunito"/>
              </a:rPr>
              <a:t> y-position</a:t>
            </a:r>
            <a:endParaRPr sz="9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1"/>
                                        <p:tgtEl>
                                          <p:spTgt spid="2423"/>
                                        </p:tgtEl>
                                      </p:cBhvr>
                                    </p:animEffect>
                                  </p:childTnLst>
                                </p:cTn>
                              </p:par>
                              <p:par>
                                <p:cTn fill="hold" nodeType="with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1000"/>
                                        <p:tgtEl>
                                          <p:spTgt spid="2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5"/>
                                        </p:tgtEl>
                                        <p:attrNameLst>
                                          <p:attrName>style.visibility</p:attrName>
                                        </p:attrNameLst>
                                      </p:cBhvr>
                                      <p:to>
                                        <p:strVal val="visible"/>
                                      </p:to>
                                    </p:set>
                                    <p:animEffect filter="fade" transition="in">
                                      <p:cBhvr>
                                        <p:cTn dur="1000"/>
                                        <p:tgtEl>
                                          <p:spTgt spid="2425"/>
                                        </p:tgtEl>
                                      </p:cBhvr>
                                    </p:animEffect>
                                  </p:childTnLst>
                                </p:cTn>
                              </p:par>
                              <p:par>
                                <p:cTn fill="hold" nodeType="with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1000"/>
                                        <p:tgtEl>
                                          <p:spTgt spid="2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29"/>
                                        </p:tgtEl>
                                        <p:attrNameLst>
                                          <p:attrName>style.visibility</p:attrName>
                                        </p:attrNameLst>
                                      </p:cBhvr>
                                      <p:to>
                                        <p:strVal val="visible"/>
                                      </p:to>
                                    </p:set>
                                    <p:animEffect filter="fade" transition="in">
                                      <p:cBhvr>
                                        <p:cTn dur="1"/>
                                        <p:tgtEl>
                                          <p:spTgt spid="2429"/>
                                        </p:tgtEl>
                                      </p:cBhvr>
                                    </p:animEffect>
                                  </p:childTnLst>
                                </p:cTn>
                              </p:par>
                              <p:par>
                                <p:cTn fill="hold" nodeType="with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1000"/>
                                        <p:tgtEl>
                                          <p:spTgt spid="2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8"/>
                                        </p:tgtEl>
                                        <p:attrNameLst>
                                          <p:attrName>style.visibility</p:attrName>
                                        </p:attrNameLst>
                                      </p:cBhvr>
                                      <p:to>
                                        <p:strVal val="visible"/>
                                      </p:to>
                                    </p:set>
                                    <p:animEffect filter="fade" transition="in">
                                      <p:cBhvr>
                                        <p:cTn dur="1000"/>
                                        <p:tgtEl>
                                          <p:spTgt spid="2428"/>
                                        </p:tgtEl>
                                      </p:cBhvr>
                                    </p:animEffect>
                                  </p:childTnLst>
                                </p:cTn>
                              </p:par>
                              <p:par>
                                <p:cTn fill="hold" nodeType="withEffect" presetClass="entr" presetID="10" presetSubtype="0">
                                  <p:stCondLst>
                                    <p:cond delay="0"/>
                                  </p:stCondLst>
                                  <p:childTnLst>
                                    <p:set>
                                      <p:cBhvr>
                                        <p:cTn dur="1" fill="hold">
                                          <p:stCondLst>
                                            <p:cond delay="0"/>
                                          </p:stCondLst>
                                        </p:cTn>
                                        <p:tgtEl>
                                          <p:spTgt spid="2427"/>
                                        </p:tgtEl>
                                        <p:attrNameLst>
                                          <p:attrName>style.visibility</p:attrName>
                                        </p:attrNameLst>
                                      </p:cBhvr>
                                      <p:to>
                                        <p:strVal val="visible"/>
                                      </p:to>
                                    </p:set>
                                    <p:animEffect filter="fade" transition="in">
                                      <p:cBhvr>
                                        <p:cTn dur="1000"/>
                                        <p:tgtEl>
                                          <p:spTgt spid="2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51"/>
          <p:cNvSpPr txBox="1"/>
          <p:nvPr>
            <p:ph type="title"/>
          </p:nvPr>
        </p:nvSpPr>
        <p:spPr>
          <a:xfrm>
            <a:off x="1284000" y="1822313"/>
            <a:ext cx="65760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Burn Down</a:t>
            </a:r>
            <a:endParaRPr/>
          </a:p>
        </p:txBody>
      </p:sp>
      <p:sp>
        <p:nvSpPr>
          <p:cNvPr id="2437" name="Google Shape;2437;p51"/>
          <p:cNvSpPr txBox="1"/>
          <p:nvPr>
            <p:ph idx="1" type="subTitle"/>
          </p:nvPr>
        </p:nvSpPr>
        <p:spPr>
          <a:xfrm>
            <a:off x="1284000" y="2736713"/>
            <a:ext cx="6576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Part 3</a:t>
            </a:r>
            <a:endParaRPr sz="2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5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Kanban Board</a:t>
            </a:r>
            <a:endParaRPr/>
          </a:p>
        </p:txBody>
      </p:sp>
      <p:sp>
        <p:nvSpPr>
          <p:cNvPr id="2443" name="Google Shape;2443;p52"/>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44" name="Google Shape;2444;p52"/>
          <p:cNvPicPr preferRelativeResize="0"/>
          <p:nvPr/>
        </p:nvPicPr>
        <p:blipFill>
          <a:blip r:embed="rId3">
            <a:alphaModFix/>
          </a:blip>
          <a:stretch>
            <a:fillRect/>
          </a:stretch>
        </p:blipFill>
        <p:spPr>
          <a:xfrm>
            <a:off x="659900" y="1107700"/>
            <a:ext cx="7824200" cy="386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5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Kanban Board</a:t>
            </a:r>
            <a:endParaRPr/>
          </a:p>
        </p:txBody>
      </p:sp>
      <p:sp>
        <p:nvSpPr>
          <p:cNvPr id="2450" name="Google Shape;2450;p53"/>
          <p:cNvSpPr txBox="1"/>
          <p:nvPr>
            <p:ph idx="1" type="body"/>
          </p:nvPr>
        </p:nvSpPr>
        <p:spPr>
          <a:xfrm>
            <a:off x="569575" y="1107700"/>
            <a:ext cx="4110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Assignment of Tasks</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rPr lang="en" sz="1500"/>
              <a:t>Prioritized input from team members for assigning tasks</a:t>
            </a:r>
            <a:endParaRPr sz="1500"/>
          </a:p>
          <a:p>
            <a:pPr indent="-323850" lvl="0" marL="457200" rtl="0" algn="l">
              <a:spcBef>
                <a:spcPts val="0"/>
              </a:spcBef>
              <a:spcAft>
                <a:spcPts val="0"/>
              </a:spcAft>
              <a:buSzPts val="1500"/>
              <a:buChar char="-"/>
            </a:pPr>
            <a:r>
              <a:rPr lang="en" sz="1500"/>
              <a:t>Tasks were given to people based on their interests</a:t>
            </a:r>
            <a:endParaRPr sz="1500"/>
          </a:p>
          <a:p>
            <a:pPr indent="0" lvl="0" marL="0" rtl="0" algn="l">
              <a:spcBef>
                <a:spcPts val="0"/>
              </a:spcBef>
              <a:spcAft>
                <a:spcPts val="0"/>
              </a:spcAft>
              <a:buNone/>
            </a:pPr>
            <a:r>
              <a:rPr lang="en" sz="1500"/>
              <a:t>Optimized tasks breakdown for the burndown chart</a:t>
            </a:r>
            <a:endParaRPr sz="1500"/>
          </a:p>
          <a:p>
            <a:pPr indent="-323850" lvl="0" marL="457200" rtl="0" algn="l">
              <a:spcBef>
                <a:spcPts val="0"/>
              </a:spcBef>
              <a:spcAft>
                <a:spcPts val="0"/>
              </a:spcAft>
              <a:buSzPts val="1500"/>
              <a:buChar char="-"/>
            </a:pPr>
            <a:r>
              <a:rPr lang="en" sz="1500"/>
              <a:t>Larger tasks were broken down into smaller ones</a:t>
            </a:r>
            <a:endParaRPr sz="1500"/>
          </a:p>
          <a:p>
            <a:pPr indent="-323850" lvl="0" marL="457200" rtl="0" algn="l">
              <a:spcBef>
                <a:spcPts val="0"/>
              </a:spcBef>
              <a:spcAft>
                <a:spcPts val="0"/>
              </a:spcAft>
              <a:buSzPts val="1500"/>
              <a:buChar char="-"/>
            </a:pPr>
            <a:r>
              <a:rPr lang="en" sz="1500"/>
              <a:t>Smaller tasks that we knew would take less time were combined into a single bigger task and assigned to a member</a:t>
            </a:r>
            <a:endParaRPr sz="1500"/>
          </a:p>
        </p:txBody>
      </p:sp>
      <p:sp>
        <p:nvSpPr>
          <p:cNvPr id="2451" name="Google Shape;2451;p53"/>
          <p:cNvSpPr txBox="1"/>
          <p:nvPr>
            <p:ph idx="1" type="body"/>
          </p:nvPr>
        </p:nvSpPr>
        <p:spPr>
          <a:xfrm>
            <a:off x="4679575" y="1107700"/>
            <a:ext cx="39081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Dynamic Task Flow</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rPr lang="en" sz="1500"/>
              <a:t>When some team members were assigned to tasks that required the implementation of other tasks, we re-assigned them to tasks that could be completed at the current moment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allowed us to maximize productivity among the team members and allowed everyone to participate in the scrum meetings and follow agile scrum principles by having an update on their progress</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54"/>
          <p:cNvSpPr txBox="1"/>
          <p:nvPr>
            <p:ph type="title"/>
          </p:nvPr>
        </p:nvSpPr>
        <p:spPr>
          <a:xfrm>
            <a:off x="720000" y="230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sp>
        <p:nvSpPr>
          <p:cNvPr id="2457" name="Google Shape;2457;p54"/>
          <p:cNvSpPr txBox="1"/>
          <p:nvPr>
            <p:ph idx="1" type="body"/>
          </p:nvPr>
        </p:nvSpPr>
        <p:spPr>
          <a:xfrm>
            <a:off x="796200" y="1289675"/>
            <a:ext cx="7704000" cy="363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solidFill>
                <a:srgbClr val="2D3B45"/>
              </a:solidFill>
              <a:highlight>
                <a:srgbClr val="FFFFFF"/>
              </a:highlight>
              <a:latin typeface="Lato"/>
              <a:ea typeface="Lato"/>
              <a:cs typeface="Lato"/>
              <a:sym typeface="Lato"/>
            </a:endParaRPr>
          </a:p>
        </p:txBody>
      </p:sp>
      <p:pic>
        <p:nvPicPr>
          <p:cNvPr id="2458" name="Google Shape;2458;p54" title="Chart"/>
          <p:cNvPicPr preferRelativeResize="0"/>
          <p:nvPr/>
        </p:nvPicPr>
        <p:blipFill>
          <a:blip r:embed="rId3">
            <a:alphaModFix/>
          </a:blip>
          <a:stretch>
            <a:fillRect/>
          </a:stretch>
        </p:blipFill>
        <p:spPr>
          <a:xfrm>
            <a:off x="953000" y="870850"/>
            <a:ext cx="5654151" cy="3496126"/>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2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Brief History</a:t>
            </a:r>
            <a:endParaRPr/>
          </a:p>
        </p:txBody>
      </p:sp>
      <p:sp>
        <p:nvSpPr>
          <p:cNvPr id="2159" name="Google Shape;2159;p28"/>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Ed (August 1969)</a:t>
            </a:r>
            <a:endParaRPr b="1" sz="2000"/>
          </a:p>
          <a:p>
            <a:pPr indent="-349250" lvl="0" marL="457200" rtl="0" algn="l">
              <a:spcBef>
                <a:spcPts val="0"/>
              </a:spcBef>
              <a:spcAft>
                <a:spcPts val="0"/>
              </a:spcAft>
              <a:buSzPts val="1900"/>
              <a:buChar char="-"/>
            </a:pPr>
            <a:r>
              <a:rPr lang="en" sz="1900"/>
              <a:t>A line-oriented text editor</a:t>
            </a:r>
            <a:endParaRPr sz="1900"/>
          </a:p>
          <a:p>
            <a:pPr indent="-349250" lvl="0" marL="457200" rtl="0" algn="l">
              <a:spcBef>
                <a:spcPts val="0"/>
              </a:spcBef>
              <a:spcAft>
                <a:spcPts val="0"/>
              </a:spcAft>
              <a:buSzPts val="1900"/>
              <a:buChar char="-"/>
            </a:pPr>
            <a:r>
              <a:rPr lang="en" sz="1900"/>
              <a:t>“standard Unix text editor”</a:t>
            </a:r>
            <a:endParaRPr sz="1900"/>
          </a:p>
          <a:p>
            <a:pPr indent="-349250" lvl="0" marL="457200" rtl="0" algn="l">
              <a:spcBef>
                <a:spcPts val="0"/>
              </a:spcBef>
              <a:spcAft>
                <a:spcPts val="0"/>
              </a:spcAft>
              <a:buSzPts val="1900"/>
              <a:buChar char="-"/>
            </a:pPr>
            <a:r>
              <a:rPr lang="en" sz="1900"/>
              <a:t>Compatible with teletype terminals</a:t>
            </a:r>
            <a:endParaRPr sz="1900"/>
          </a:p>
          <a:p>
            <a:pPr indent="-349250" lvl="1" marL="914400" rtl="0" algn="l">
              <a:spcBef>
                <a:spcPts val="0"/>
              </a:spcBef>
              <a:spcAft>
                <a:spcPts val="0"/>
              </a:spcAft>
              <a:buSzPts val="1900"/>
              <a:buChar char="-"/>
            </a:pPr>
            <a:r>
              <a:rPr lang="en" sz="1900"/>
              <a:t>Not display terminals</a:t>
            </a:r>
            <a:endParaRPr sz="19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2160" name="Google Shape;2160;p28"/>
          <p:cNvPicPr preferRelativeResize="0"/>
          <p:nvPr/>
        </p:nvPicPr>
        <p:blipFill>
          <a:blip r:embed="rId3">
            <a:alphaModFix/>
          </a:blip>
          <a:stretch>
            <a:fillRect/>
          </a:stretch>
        </p:blipFill>
        <p:spPr>
          <a:xfrm>
            <a:off x="5400250" y="1700050"/>
            <a:ext cx="2015974" cy="3024000"/>
          </a:xfrm>
          <a:prstGeom prst="rect">
            <a:avLst/>
          </a:prstGeom>
          <a:noFill/>
          <a:ln>
            <a:noFill/>
          </a:ln>
        </p:spPr>
      </p:pic>
      <p:pic>
        <p:nvPicPr>
          <p:cNvPr id="2161" name="Google Shape;2161;p28"/>
          <p:cNvPicPr preferRelativeResize="0"/>
          <p:nvPr/>
        </p:nvPicPr>
        <p:blipFill>
          <a:blip r:embed="rId4">
            <a:alphaModFix/>
          </a:blip>
          <a:stretch>
            <a:fillRect/>
          </a:stretch>
        </p:blipFill>
        <p:spPr>
          <a:xfrm>
            <a:off x="7209330" y="1107700"/>
            <a:ext cx="1481795" cy="1464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5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a:t>
            </a:r>
            <a:endParaRPr/>
          </a:p>
        </p:txBody>
      </p:sp>
      <p:sp>
        <p:nvSpPr>
          <p:cNvPr id="2464" name="Google Shape;2464;p55"/>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Average Task Completion Time: ~5 ½ days</a:t>
            </a:r>
            <a:endParaRPr sz="1600"/>
          </a:p>
          <a:p>
            <a:pPr indent="0" lvl="0" marL="0" rtl="0" algn="l">
              <a:spcBef>
                <a:spcPts val="0"/>
              </a:spcBef>
              <a:spcAft>
                <a:spcPts val="0"/>
              </a:spcAft>
              <a:buNone/>
            </a:pPr>
            <a:r>
              <a:rPr lang="en" sz="1600"/>
              <a:t>Tasks that took significantly longer than average:</a:t>
            </a:r>
            <a:endParaRPr sz="1600"/>
          </a:p>
          <a:p>
            <a:pPr indent="-330200" lvl="0" marL="457200" rtl="0" algn="l">
              <a:spcBef>
                <a:spcPts val="0"/>
              </a:spcBef>
              <a:spcAft>
                <a:spcPts val="0"/>
              </a:spcAft>
              <a:buSzPts val="1600"/>
              <a:buChar char="-"/>
            </a:pPr>
            <a:r>
              <a:rPr lang="en" sz="1600"/>
              <a:t>Rendering text and multi-line editing</a:t>
            </a:r>
            <a:endParaRPr sz="1600"/>
          </a:p>
          <a:p>
            <a:pPr indent="-330200" lvl="1" marL="914400" rtl="0" algn="l">
              <a:spcBef>
                <a:spcPts val="0"/>
              </a:spcBef>
              <a:spcAft>
                <a:spcPts val="0"/>
              </a:spcAft>
              <a:buSzPts val="1600"/>
              <a:buChar char="-"/>
            </a:pPr>
            <a:r>
              <a:rPr lang="en" sz="1600"/>
              <a:t>Issues with rendering were </a:t>
            </a:r>
            <a:r>
              <a:rPr lang="en" sz="1600"/>
              <a:t>assumed to be with broken gap buffer implementation</a:t>
            </a:r>
            <a:endParaRPr sz="1600"/>
          </a:p>
          <a:p>
            <a:pPr indent="-330200" lvl="1" marL="914400" rtl="0" algn="l">
              <a:spcBef>
                <a:spcPts val="0"/>
              </a:spcBef>
              <a:spcAft>
                <a:spcPts val="0"/>
              </a:spcAft>
              <a:buSzPts val="1600"/>
              <a:buChar char="-"/>
            </a:pPr>
            <a:r>
              <a:rPr lang="en" sz="1600"/>
              <a:t>Only when issues with the gap buffer were fixed did we uncover the issues with render buffer</a:t>
            </a:r>
            <a:endParaRPr sz="1600"/>
          </a:p>
          <a:p>
            <a:pPr indent="-330200" lvl="3" marL="1828800" rtl="0" algn="l">
              <a:spcBef>
                <a:spcPts val="0"/>
              </a:spcBef>
              <a:spcAft>
                <a:spcPts val="0"/>
              </a:spcAft>
              <a:buSzPts val="1600"/>
              <a:buChar char="-"/>
            </a:pPr>
            <a:r>
              <a:rPr lang="en" sz="1600"/>
              <a:t>Relatively short turnaround (~2 days)</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5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Specifics</a:t>
            </a:r>
            <a:endParaRPr/>
          </a:p>
        </p:txBody>
      </p:sp>
      <p:sp>
        <p:nvSpPr>
          <p:cNvPr id="2470" name="Google Shape;2470;p56"/>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did not achieve a MVP due to the five ongoing tasks left to complete :(</a:t>
            </a:r>
            <a:endParaRPr>
              <a:solidFill>
                <a:srgbClr val="2D3B45"/>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Rendering text (ncurses)  </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Linked List implementation</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Insertion (Gap Buffer data structure)</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Deletion (Gap Buffer data structure)</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Movement of cursor (Gap Buffer data structure)</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File serialization</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Copy</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Paste</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Cut</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Undo</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Redo</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Multi-line editing</a:t>
            </a:r>
            <a:endParaRPr/>
          </a:p>
        </p:txBody>
      </p:sp>
      <p:sp>
        <p:nvSpPr>
          <p:cNvPr id="2471" name="Google Shape;2471;p56"/>
          <p:cNvSpPr txBox="1"/>
          <p:nvPr>
            <p:ph idx="1" type="body"/>
          </p:nvPr>
        </p:nvSpPr>
        <p:spPr>
          <a:xfrm>
            <a:off x="4974500" y="1213475"/>
            <a:ext cx="7704000" cy="33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2D3B45"/>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7</a:t>
            </a:r>
            <a:r>
              <a:rPr lang="en">
                <a:solidFill>
                  <a:srgbClr val="2D3B45"/>
                </a:solidFill>
                <a:highlight>
                  <a:srgbClr val="FFFFFF"/>
                </a:highlight>
                <a:latin typeface="Lato"/>
                <a:ea typeface="Lato"/>
                <a:cs typeface="Lato"/>
                <a:sym typeface="Lato"/>
              </a:rPr>
              <a:t> days</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solidFill>
                  <a:srgbClr val="2D3B45"/>
                </a:solidFill>
                <a:highlight>
                  <a:srgbClr val="FFFFFF"/>
                </a:highlight>
                <a:latin typeface="Lato"/>
                <a:ea typeface="Lato"/>
                <a:cs typeface="Lato"/>
                <a:sym typeface="Lato"/>
              </a:rPr>
              <a:t>2 days</a:t>
            </a:r>
            <a:endParaRPr>
              <a:solidFill>
                <a:srgbClr val="2D3B45"/>
              </a:solidFill>
              <a:highlight>
                <a:srgbClr val="FFFFFF"/>
              </a:highlight>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
              <a:t>6 days</a:t>
            </a:r>
            <a:endParaRPr/>
          </a:p>
          <a:p>
            <a:pPr indent="-304800" lvl="0" marL="698500" rtl="0" algn="l">
              <a:lnSpc>
                <a:spcPct val="115000"/>
              </a:lnSpc>
              <a:spcBef>
                <a:spcPts val="0"/>
              </a:spcBef>
              <a:spcAft>
                <a:spcPts val="0"/>
              </a:spcAft>
              <a:buClr>
                <a:srgbClr val="2D3B45"/>
              </a:buClr>
              <a:buSzPts val="1200"/>
              <a:buFont typeface="Lato"/>
              <a:buChar char="●"/>
            </a:pPr>
            <a:r>
              <a:rPr lang="en"/>
              <a:t>6 days</a:t>
            </a:r>
            <a:endParaRPr/>
          </a:p>
          <a:p>
            <a:pPr indent="-304800" lvl="0" marL="698500" rtl="0" algn="l">
              <a:lnSpc>
                <a:spcPct val="115000"/>
              </a:lnSpc>
              <a:spcBef>
                <a:spcPts val="0"/>
              </a:spcBef>
              <a:spcAft>
                <a:spcPts val="0"/>
              </a:spcAft>
              <a:buClr>
                <a:srgbClr val="2D3B45"/>
              </a:buClr>
              <a:buSzPts val="1200"/>
              <a:buFont typeface="Lato"/>
              <a:buChar char="●"/>
            </a:pPr>
            <a:r>
              <a:rPr lang="en"/>
              <a:t>3 days</a:t>
            </a:r>
            <a:endParaRPr/>
          </a:p>
          <a:p>
            <a:pPr indent="-304800" lvl="0" marL="698500" rtl="0" algn="l">
              <a:lnSpc>
                <a:spcPct val="115000"/>
              </a:lnSpc>
              <a:spcBef>
                <a:spcPts val="0"/>
              </a:spcBef>
              <a:spcAft>
                <a:spcPts val="0"/>
              </a:spcAft>
              <a:buClr>
                <a:srgbClr val="2D3B45"/>
              </a:buClr>
              <a:buSzPts val="1200"/>
              <a:buFont typeface="Lato"/>
              <a:buChar char="●"/>
            </a:pPr>
            <a:r>
              <a:rPr lang="en"/>
              <a:t>3 days</a:t>
            </a:r>
            <a:endParaRPr/>
          </a:p>
          <a:p>
            <a:pPr indent="-304800" lvl="0" marL="698500" rtl="0" algn="l">
              <a:lnSpc>
                <a:spcPct val="115000"/>
              </a:lnSpc>
              <a:spcBef>
                <a:spcPts val="0"/>
              </a:spcBef>
              <a:spcAft>
                <a:spcPts val="0"/>
              </a:spcAft>
              <a:buClr>
                <a:srgbClr val="2D3B45"/>
              </a:buClr>
              <a:buSzPts val="1200"/>
              <a:buFont typeface="Lato"/>
              <a:buChar char="●"/>
            </a:pPr>
            <a:r>
              <a:rPr lang="en"/>
              <a:t>Ongoing</a:t>
            </a:r>
            <a:endParaRPr/>
          </a:p>
          <a:p>
            <a:pPr indent="-304800" lvl="0" marL="698500" rtl="0" algn="l">
              <a:lnSpc>
                <a:spcPct val="115000"/>
              </a:lnSpc>
              <a:spcBef>
                <a:spcPts val="0"/>
              </a:spcBef>
              <a:spcAft>
                <a:spcPts val="0"/>
              </a:spcAft>
              <a:buClr>
                <a:srgbClr val="2D3B45"/>
              </a:buClr>
              <a:buSzPts val="1200"/>
              <a:buFont typeface="Lato"/>
              <a:buChar char="●"/>
            </a:pPr>
            <a:r>
              <a:rPr lang="en"/>
              <a:t>Ongoing</a:t>
            </a:r>
            <a:endParaRPr/>
          </a:p>
          <a:p>
            <a:pPr indent="-304800" lvl="0" marL="698500" rtl="0" algn="l">
              <a:lnSpc>
                <a:spcPct val="115000"/>
              </a:lnSpc>
              <a:spcBef>
                <a:spcPts val="0"/>
              </a:spcBef>
              <a:spcAft>
                <a:spcPts val="0"/>
              </a:spcAft>
              <a:buClr>
                <a:srgbClr val="2D3B45"/>
              </a:buClr>
              <a:buSzPts val="1200"/>
              <a:buFont typeface="Lato"/>
              <a:buChar char="●"/>
            </a:pPr>
            <a:r>
              <a:rPr lang="en"/>
              <a:t>Ongoing</a:t>
            </a:r>
            <a:endParaRPr/>
          </a:p>
          <a:p>
            <a:pPr indent="-304800" lvl="0" marL="698500" rtl="0" algn="l">
              <a:lnSpc>
                <a:spcPct val="115000"/>
              </a:lnSpc>
              <a:spcBef>
                <a:spcPts val="0"/>
              </a:spcBef>
              <a:spcAft>
                <a:spcPts val="0"/>
              </a:spcAft>
              <a:buClr>
                <a:srgbClr val="2D3B45"/>
              </a:buClr>
              <a:buSzPts val="1200"/>
              <a:buFont typeface="Lato"/>
              <a:buChar char="●"/>
            </a:pPr>
            <a:r>
              <a:rPr lang="en"/>
              <a:t>Ongoing</a:t>
            </a:r>
            <a:endParaRPr/>
          </a:p>
          <a:p>
            <a:pPr indent="-304800" lvl="0" marL="698500" rtl="0" algn="l">
              <a:lnSpc>
                <a:spcPct val="115000"/>
              </a:lnSpc>
              <a:spcBef>
                <a:spcPts val="0"/>
              </a:spcBef>
              <a:spcAft>
                <a:spcPts val="0"/>
              </a:spcAft>
              <a:buClr>
                <a:srgbClr val="2D3B45"/>
              </a:buClr>
              <a:buSzPts val="1200"/>
              <a:buFont typeface="Lato"/>
              <a:buChar char="●"/>
            </a:pPr>
            <a:r>
              <a:rPr lang="en"/>
              <a:t>Ongoing</a:t>
            </a:r>
            <a:endParaRPr/>
          </a:p>
          <a:p>
            <a:pPr indent="-304800" lvl="0" marL="698500" rtl="0" algn="l">
              <a:lnSpc>
                <a:spcPct val="115000"/>
              </a:lnSpc>
              <a:spcBef>
                <a:spcPts val="0"/>
              </a:spcBef>
              <a:spcAft>
                <a:spcPts val="0"/>
              </a:spcAft>
              <a:buClr>
                <a:srgbClr val="2D3B45"/>
              </a:buClr>
              <a:buSzPts val="1200"/>
              <a:buFont typeface="Lato"/>
              <a:buChar char="●"/>
            </a:pPr>
            <a:r>
              <a:rPr lang="en"/>
              <a:t>9 days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57"/>
          <p:cNvSpPr txBox="1"/>
          <p:nvPr>
            <p:ph type="title"/>
          </p:nvPr>
        </p:nvSpPr>
        <p:spPr>
          <a:xfrm>
            <a:off x="1284000" y="1822313"/>
            <a:ext cx="65760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Retrospective</a:t>
            </a:r>
            <a:endParaRPr/>
          </a:p>
        </p:txBody>
      </p:sp>
      <p:sp>
        <p:nvSpPr>
          <p:cNvPr id="2477" name="Google Shape;2477;p57"/>
          <p:cNvSpPr txBox="1"/>
          <p:nvPr>
            <p:ph idx="1" type="subTitle"/>
          </p:nvPr>
        </p:nvSpPr>
        <p:spPr>
          <a:xfrm>
            <a:off x="1284000" y="2736713"/>
            <a:ext cx="6576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Part 4</a:t>
            </a:r>
            <a:endParaRPr sz="2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5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2483" name="Google Shape;2483;p58"/>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Challenge 1: </a:t>
            </a:r>
            <a:r>
              <a:rPr lang="en" sz="1100"/>
              <a:t>Coordination of tasks seemed disorganized</a:t>
            </a:r>
            <a:endParaRPr sz="1100"/>
          </a:p>
          <a:p>
            <a:pPr indent="-298450" lvl="0" marL="457200" rtl="0" algn="l">
              <a:spcBef>
                <a:spcPts val="0"/>
              </a:spcBef>
              <a:spcAft>
                <a:spcPts val="0"/>
              </a:spcAft>
              <a:buSzPts val="1100"/>
              <a:buChar char="-"/>
            </a:pPr>
            <a:r>
              <a:rPr b="1" lang="en" sz="1100"/>
              <a:t>Ex: </a:t>
            </a:r>
            <a:r>
              <a:rPr lang="en" sz="1100"/>
              <a:t>Features of the gap buffer were split among multiple people (such as insertion and movement)</a:t>
            </a:r>
            <a:endParaRPr sz="1100"/>
          </a:p>
          <a:p>
            <a:pPr indent="-298450" lvl="1" marL="914400" rtl="0" algn="l">
              <a:spcBef>
                <a:spcPts val="0"/>
              </a:spcBef>
              <a:spcAft>
                <a:spcPts val="0"/>
              </a:spcAft>
              <a:buSzPts val="1100"/>
              <a:buChar char="-"/>
            </a:pPr>
            <a:r>
              <a:rPr lang="en" sz="1100"/>
              <a:t>Downtime while we were waiting for a basic gap buffer structure to be implemented</a:t>
            </a:r>
            <a:endParaRPr sz="1100"/>
          </a:p>
          <a:p>
            <a:pPr indent="-298450" lvl="0" marL="457200" rtl="0" algn="l">
              <a:spcBef>
                <a:spcPts val="0"/>
              </a:spcBef>
              <a:spcAft>
                <a:spcPts val="0"/>
              </a:spcAft>
              <a:buSzPts val="1100"/>
              <a:buChar char="-"/>
            </a:pPr>
            <a:r>
              <a:rPr b="1" lang="en" sz="1100"/>
              <a:t>Ex: </a:t>
            </a:r>
            <a:r>
              <a:rPr lang="en" sz="1100"/>
              <a:t>Did not plan how the gap buffer would integrate with the render buffer in a complete way</a:t>
            </a:r>
            <a:endParaRPr sz="1100"/>
          </a:p>
          <a:p>
            <a:pPr indent="-298450" lvl="1" marL="914400" rtl="0" algn="l">
              <a:spcBef>
                <a:spcPts val="0"/>
              </a:spcBef>
              <a:spcAft>
                <a:spcPts val="0"/>
              </a:spcAft>
              <a:buSzPts val="1100"/>
              <a:buChar char="-"/>
            </a:pPr>
            <a:r>
              <a:rPr lang="en" sz="1100"/>
              <a:t>What should the render buffer do when the gap buffer text overflows the width of the terminal window? Horizontal scrolling? Text wrap?</a:t>
            </a:r>
            <a:endParaRPr sz="1100"/>
          </a:p>
          <a:p>
            <a:pPr indent="-298450" lvl="1" marL="914400" rtl="0" algn="l">
              <a:spcBef>
                <a:spcPts val="0"/>
              </a:spcBef>
              <a:spcAft>
                <a:spcPts val="0"/>
              </a:spcAft>
              <a:buSzPts val="1100"/>
              <a:buChar char="-"/>
            </a:pPr>
            <a:r>
              <a:rPr lang="en" sz="1100"/>
              <a:t>Who controls movement of gap buffer and render buffer cursor?</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Challenge 2: </a:t>
            </a:r>
            <a:r>
              <a:rPr lang="en" sz="1100"/>
              <a:t> Implementation of features was clunky, largely due to failure to get changes working and integrated</a:t>
            </a:r>
            <a:endParaRPr sz="1100"/>
          </a:p>
          <a:p>
            <a:pPr indent="-298450" lvl="0" marL="457200" rtl="0" algn="l">
              <a:spcBef>
                <a:spcPts val="0"/>
              </a:spcBef>
              <a:spcAft>
                <a:spcPts val="0"/>
              </a:spcAft>
              <a:buSzPts val="1100"/>
              <a:buChar char="-"/>
            </a:pPr>
            <a:r>
              <a:rPr b="1" lang="en" sz="1100"/>
              <a:t>Ex: </a:t>
            </a:r>
            <a:r>
              <a:rPr lang="en" sz="1100"/>
              <a:t>Team members were implementing copy/cut/paste, undo, and rendering on different branches and failed to get a working MVP integrating all of these features</a:t>
            </a:r>
            <a:endParaRPr sz="1100"/>
          </a:p>
          <a:p>
            <a:pPr indent="-298450" lvl="1" marL="914400" rtl="0" algn="l">
              <a:spcBef>
                <a:spcPts val="0"/>
              </a:spcBef>
              <a:spcAft>
                <a:spcPts val="0"/>
              </a:spcAft>
              <a:buSzPts val="1100"/>
              <a:buChar char="-"/>
            </a:pPr>
            <a:r>
              <a:rPr lang="en" sz="1100"/>
              <a:t>Most of these tasks are </a:t>
            </a:r>
            <a:r>
              <a:rPr lang="en" sz="1100"/>
              <a:t>ongoing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Challenge 3: </a:t>
            </a:r>
            <a:r>
              <a:rPr lang="en" sz="1100"/>
              <a:t>Lack of technical understanding and research before undertaking tasks</a:t>
            </a:r>
            <a:endParaRPr sz="1100"/>
          </a:p>
          <a:p>
            <a:pPr indent="-298450" lvl="0" marL="457200" rtl="0" algn="l">
              <a:spcBef>
                <a:spcPts val="0"/>
              </a:spcBef>
              <a:spcAft>
                <a:spcPts val="0"/>
              </a:spcAft>
              <a:buSzPts val="1100"/>
              <a:buChar char="-"/>
            </a:pPr>
            <a:r>
              <a:rPr b="1" lang="en" sz="1100"/>
              <a:t>Ex:</a:t>
            </a:r>
            <a:r>
              <a:rPr lang="en" sz="1100"/>
              <a:t> Failure to understand efficient use of ncurses</a:t>
            </a:r>
            <a:endParaRPr sz="1100"/>
          </a:p>
          <a:p>
            <a:pPr indent="-298450" lvl="1" marL="914400" rtl="0" algn="l">
              <a:spcBef>
                <a:spcPts val="0"/>
              </a:spcBef>
              <a:spcAft>
                <a:spcPts val="0"/>
              </a:spcAft>
              <a:buSzPts val="1100"/>
              <a:buChar char="-"/>
            </a:pPr>
            <a:r>
              <a:rPr lang="en" sz="1100"/>
              <a:t>Resulted in hacks such as clearing the screen and repainting every new input/update</a:t>
            </a:r>
            <a:endParaRPr sz="1100"/>
          </a:p>
          <a:p>
            <a:pPr indent="-298450" lvl="2" marL="1371600" rtl="0" algn="l">
              <a:spcBef>
                <a:spcPts val="0"/>
              </a:spcBef>
              <a:spcAft>
                <a:spcPts val="0"/>
              </a:spcAft>
              <a:buSzPts val="1100"/>
              <a:buChar char="-"/>
            </a:pPr>
            <a:r>
              <a:rPr lang="en" sz="1100"/>
              <a:t>SLOW, CAUSES FLICKERING</a:t>
            </a:r>
            <a:endParaRPr sz="1100"/>
          </a:p>
          <a:p>
            <a:pPr indent="-298450" lvl="0" marL="457200" rtl="0" algn="l">
              <a:spcBef>
                <a:spcPts val="0"/>
              </a:spcBef>
              <a:spcAft>
                <a:spcPts val="0"/>
              </a:spcAft>
              <a:buSzPts val="1100"/>
              <a:buChar char="-"/>
            </a:pPr>
            <a:r>
              <a:rPr b="1" lang="en" sz="1100"/>
              <a:t>Ex:</a:t>
            </a:r>
            <a:r>
              <a:rPr lang="en" sz="1100"/>
              <a:t> Failure to understand scope of work needed to implement copy/paste</a:t>
            </a:r>
            <a:endParaRPr sz="1100"/>
          </a:p>
          <a:p>
            <a:pPr indent="0" lvl="0" marL="0" rtl="0" algn="l">
              <a:spcBef>
                <a:spcPts val="0"/>
              </a:spcBef>
              <a:spcAft>
                <a:spcPts val="0"/>
              </a:spcAft>
              <a:buNone/>
            </a:pPr>
            <a:r>
              <a:t/>
            </a:r>
            <a:endParaRPr b="1" sz="1100"/>
          </a:p>
          <a:p>
            <a:pPr indent="0" lvl="0" marL="0" rtl="0" algn="l">
              <a:lnSpc>
                <a:spcPct val="100000"/>
              </a:lnSpc>
              <a:spcBef>
                <a:spcPts val="0"/>
              </a:spcBef>
              <a:spcAft>
                <a:spcPts val="0"/>
              </a:spcAft>
              <a:buNone/>
            </a:pPr>
            <a:r>
              <a:t/>
            </a:r>
            <a:endParaRPr b="1"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5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Successful</a:t>
            </a:r>
            <a:r>
              <a:rPr lang="en"/>
              <a:t> Strategies</a:t>
            </a:r>
            <a:endParaRPr/>
          </a:p>
        </p:txBody>
      </p:sp>
      <p:sp>
        <p:nvSpPr>
          <p:cNvPr id="2489" name="Google Shape;2489;p59"/>
          <p:cNvSpPr txBox="1"/>
          <p:nvPr>
            <p:ph idx="1" type="body"/>
          </p:nvPr>
        </p:nvSpPr>
        <p:spPr>
          <a:xfrm>
            <a:off x="720000" y="1213475"/>
            <a:ext cx="79545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Strategy 1: </a:t>
            </a:r>
            <a:r>
              <a:rPr lang="en" sz="1000"/>
              <a:t>F</a:t>
            </a:r>
            <a:r>
              <a:rPr lang="en" sz="1000"/>
              <a:t>inish tasks that were </a:t>
            </a:r>
            <a:r>
              <a:rPr lang="en" sz="1000"/>
              <a:t>integral for other methods to work.</a:t>
            </a:r>
            <a:endParaRPr sz="1000"/>
          </a:p>
          <a:p>
            <a:pPr indent="-304800" lvl="0" marL="457200" rtl="0" algn="l">
              <a:spcBef>
                <a:spcPts val="0"/>
              </a:spcBef>
              <a:spcAft>
                <a:spcPts val="0"/>
              </a:spcAft>
              <a:buSzPts val="1200"/>
              <a:buChar char="-"/>
            </a:pPr>
            <a:r>
              <a:rPr lang="en" sz="1000"/>
              <a:t>Ex: finishing up the skeleton of the gap buffer so that implementing methods could be done</a:t>
            </a:r>
            <a:endParaRPr sz="1000"/>
          </a:p>
          <a:p>
            <a:pPr indent="-292100" lvl="1" marL="914400" rtl="0" algn="l">
              <a:spcBef>
                <a:spcPts val="0"/>
              </a:spcBef>
              <a:spcAft>
                <a:spcPts val="0"/>
              </a:spcAft>
              <a:buSzPts val="1000"/>
              <a:buChar char="-"/>
            </a:pPr>
            <a:r>
              <a:rPr lang="en" sz="1000"/>
              <a:t>There was no down time on waiting after key components were finished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Strategy 2: </a:t>
            </a:r>
            <a:r>
              <a:rPr lang="en" sz="1000"/>
              <a:t>Setting and communicating up SMART Goals</a:t>
            </a:r>
            <a:endParaRPr sz="1000"/>
          </a:p>
          <a:p>
            <a:pPr indent="-304800" lvl="0" marL="457200" rtl="0" algn="l">
              <a:spcBef>
                <a:spcPts val="0"/>
              </a:spcBef>
              <a:spcAft>
                <a:spcPts val="0"/>
              </a:spcAft>
              <a:buSzPts val="1200"/>
              <a:buChar char="-"/>
            </a:pPr>
            <a:r>
              <a:rPr lang="en" sz="1000"/>
              <a:t>Examples of questions we asked: Was the copy method Specific? Was it Measurable? Was it Achievable? Was it Relevant to a text editor? Did we have enough time to complete? </a:t>
            </a:r>
            <a:endParaRPr sz="1000"/>
          </a:p>
          <a:p>
            <a:pPr indent="-292100" lvl="1" marL="914400" rtl="0" algn="l">
              <a:spcBef>
                <a:spcPts val="0"/>
              </a:spcBef>
              <a:spcAft>
                <a:spcPts val="0"/>
              </a:spcAft>
              <a:buSzPts val="1000"/>
              <a:buChar char="-"/>
            </a:pPr>
            <a:r>
              <a:rPr lang="en" sz="1000"/>
              <a:t>As a direct result, we steered off methods that were unnecessary and tedious to complete, such as the cut method</a:t>
            </a:r>
            <a:endParaRPr sz="1000"/>
          </a:p>
          <a:p>
            <a:pPr indent="-292100" lvl="1" marL="914400" rtl="0" algn="l">
              <a:spcBef>
                <a:spcPts val="0"/>
              </a:spcBef>
              <a:spcAft>
                <a:spcPts val="0"/>
              </a:spcAft>
              <a:buSzPts val="1000"/>
              <a:buChar char="-"/>
            </a:pPr>
            <a:r>
              <a:rPr lang="en" sz="1000"/>
              <a:t>Prioritized basics</a:t>
            </a:r>
            <a:endParaRPr sz="1000"/>
          </a:p>
          <a:p>
            <a:pPr indent="-304800" lvl="0" marL="457200" rtl="0" algn="l">
              <a:spcBef>
                <a:spcPts val="0"/>
              </a:spcBef>
              <a:spcAft>
                <a:spcPts val="0"/>
              </a:spcAft>
              <a:buSzPts val="1200"/>
              <a:buChar char="-"/>
            </a:pPr>
            <a:r>
              <a:rPr lang="en" sz="1000"/>
              <a:t>Class time was invaluable for discussions on prioritizing tasks</a:t>
            </a:r>
            <a:endParaRPr sz="1000"/>
          </a:p>
          <a:p>
            <a:pPr indent="-292100" lvl="1" marL="914400" rtl="0" algn="l">
              <a:spcBef>
                <a:spcPts val="0"/>
              </a:spcBef>
              <a:spcAft>
                <a:spcPts val="0"/>
              </a:spcAft>
              <a:buSzPts val="1000"/>
              <a:buChar char="-"/>
            </a:pPr>
            <a:r>
              <a:rPr lang="en" sz="1000"/>
              <a:t>Allowed quick pivots from original plan</a:t>
            </a:r>
            <a:endParaRPr sz="1000"/>
          </a:p>
          <a:p>
            <a:pPr indent="-292100" lvl="2" marL="1371600" rtl="0" algn="l">
              <a:spcBef>
                <a:spcPts val="0"/>
              </a:spcBef>
              <a:spcAft>
                <a:spcPts val="0"/>
              </a:spcAft>
              <a:buSzPts val="1000"/>
              <a:buChar char="-"/>
            </a:pPr>
            <a:r>
              <a:rPr lang="en" sz="1000"/>
              <a:t>Ex: Render Application class to coordinate data structures and render buffer, taking input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Strategy 3: </a:t>
            </a:r>
            <a:r>
              <a:rPr lang="en" sz="1000"/>
              <a:t>Parallel development</a:t>
            </a:r>
            <a:endParaRPr sz="1000"/>
          </a:p>
          <a:p>
            <a:pPr indent="-304800" lvl="0" marL="457200" rtl="0" algn="l">
              <a:spcBef>
                <a:spcPts val="0"/>
              </a:spcBef>
              <a:spcAft>
                <a:spcPts val="0"/>
              </a:spcAft>
              <a:buSzPts val="1200"/>
              <a:buChar char="-"/>
            </a:pPr>
            <a:r>
              <a:rPr lang="en" sz="1000"/>
              <a:t>Ex: Separate branches for copy/paste, undo, and rendering</a:t>
            </a:r>
            <a:endParaRPr sz="1000"/>
          </a:p>
          <a:p>
            <a:pPr indent="-292100" lvl="1" marL="914400" rtl="0" algn="l">
              <a:spcBef>
                <a:spcPts val="0"/>
              </a:spcBef>
              <a:spcAft>
                <a:spcPts val="0"/>
              </a:spcAft>
              <a:buSzPts val="1000"/>
              <a:buChar char="-"/>
            </a:pPr>
            <a:r>
              <a:rPr lang="en" sz="1000"/>
              <a:t>Mostly unrelated, no need to stop development to wait for completion of tasks</a:t>
            </a:r>
            <a:endParaRPr sz="1000"/>
          </a:p>
          <a:p>
            <a:pPr indent="-292100" lvl="1" marL="914400" rtl="0" algn="l">
              <a:spcBef>
                <a:spcPts val="0"/>
              </a:spcBef>
              <a:spcAft>
                <a:spcPts val="0"/>
              </a:spcAft>
              <a:buSzPts val="1000"/>
              <a:buChar char="-"/>
            </a:pPr>
            <a:r>
              <a:rPr lang="en" sz="1000"/>
              <a:t>MINOR CON: divergent Git histories, harder integration</a:t>
            </a:r>
            <a:endParaRPr sz="1000"/>
          </a:p>
          <a:p>
            <a:pPr indent="-292100" lvl="2" marL="1371600" rtl="0" algn="l">
              <a:spcBef>
                <a:spcPts val="0"/>
              </a:spcBef>
              <a:spcAft>
                <a:spcPts val="0"/>
              </a:spcAft>
              <a:buSzPts val="1000"/>
              <a:buChar char="-"/>
            </a:pPr>
            <a:r>
              <a:rPr lang="en" sz="1000"/>
              <a:t>Could be resolved with more foresight (planning branches ahead), communication, and more time to integrate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2490" name="Google Shape;2490;p59"/>
          <p:cNvPicPr preferRelativeResize="0"/>
          <p:nvPr/>
        </p:nvPicPr>
        <p:blipFill>
          <a:blip r:embed="rId3">
            <a:alphaModFix/>
          </a:blip>
          <a:stretch>
            <a:fillRect/>
          </a:stretch>
        </p:blipFill>
        <p:spPr>
          <a:xfrm>
            <a:off x="7130160" y="469850"/>
            <a:ext cx="1738289" cy="99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6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Unsuccessful</a:t>
            </a:r>
            <a:r>
              <a:rPr lang="en"/>
              <a:t> Strategies</a:t>
            </a:r>
            <a:endParaRPr/>
          </a:p>
        </p:txBody>
      </p:sp>
      <p:sp>
        <p:nvSpPr>
          <p:cNvPr id="2496" name="Google Shape;2496;p60"/>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Unsuccessful</a:t>
            </a:r>
            <a:r>
              <a:rPr b="1" lang="en"/>
              <a:t> Strategy 1:</a:t>
            </a:r>
            <a:r>
              <a:rPr lang="en"/>
              <a:t> Unproductive Discussion</a:t>
            </a:r>
            <a:r>
              <a:rPr lang="en"/>
              <a:t>s</a:t>
            </a:r>
            <a:endParaRPr/>
          </a:p>
          <a:p>
            <a:pPr indent="-317500" lvl="0" marL="457200" rtl="0" algn="l">
              <a:spcBef>
                <a:spcPts val="0"/>
              </a:spcBef>
              <a:spcAft>
                <a:spcPts val="0"/>
              </a:spcAft>
              <a:buSzPts val="1400"/>
              <a:buChar char="-"/>
            </a:pPr>
            <a:r>
              <a:rPr b="1" lang="en"/>
              <a:t>Ex:</a:t>
            </a:r>
            <a:r>
              <a:rPr lang="en"/>
              <a:t> Initial arguments on whether to use the rope data structure </a:t>
            </a:r>
            <a:endParaRPr/>
          </a:p>
          <a:p>
            <a:pPr indent="-304800" lvl="1" marL="914400" rtl="0" algn="l">
              <a:spcBef>
                <a:spcPts val="0"/>
              </a:spcBef>
              <a:spcAft>
                <a:spcPts val="0"/>
              </a:spcAft>
              <a:buSzPts val="1200"/>
              <a:buChar char="-"/>
            </a:pPr>
            <a:r>
              <a:rPr lang="en"/>
              <a:t>Simply performing SMART analysis would answer the question quickly</a:t>
            </a:r>
            <a:endParaRPr/>
          </a:p>
          <a:p>
            <a:pPr indent="-304800" lvl="2" marL="1371600" rtl="0" algn="l">
              <a:spcBef>
                <a:spcPts val="0"/>
              </a:spcBef>
              <a:spcAft>
                <a:spcPts val="0"/>
              </a:spcAft>
              <a:buSzPts val="1200"/>
              <a:buChar char="-"/>
            </a:pPr>
            <a:r>
              <a:rPr lang="en"/>
              <a:t>Doing so was impossible with time allotted</a:t>
            </a:r>
            <a:endParaRPr/>
          </a:p>
          <a:p>
            <a:pPr indent="-317500" lvl="0" marL="457200" rtl="0" algn="l">
              <a:spcBef>
                <a:spcPts val="0"/>
              </a:spcBef>
              <a:spcAft>
                <a:spcPts val="0"/>
              </a:spcAft>
              <a:buSzPts val="1400"/>
              <a:buChar char="-"/>
            </a:pPr>
            <a:r>
              <a:rPr b="1" lang="en"/>
              <a:t>Ex: </a:t>
            </a:r>
            <a:r>
              <a:rPr lang="en"/>
              <a:t>Wasting &gt;30 minutes on debating that a string is a valid way to incorporate a gap buffer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Unsuccessful Strategy 2: </a:t>
            </a:r>
            <a:r>
              <a:rPr lang="en"/>
              <a:t>Lack of Communication on Important Tasks</a:t>
            </a:r>
            <a:endParaRPr/>
          </a:p>
          <a:p>
            <a:pPr indent="-317500" lvl="0" marL="457200" rtl="0" algn="l">
              <a:spcBef>
                <a:spcPts val="0"/>
              </a:spcBef>
              <a:spcAft>
                <a:spcPts val="0"/>
              </a:spcAft>
              <a:buSzPts val="1400"/>
              <a:buChar char="-"/>
            </a:pPr>
            <a:r>
              <a:rPr b="1" lang="en"/>
              <a:t>Ex: </a:t>
            </a:r>
            <a:r>
              <a:rPr lang="en"/>
              <a:t>Status of grow method for gap buffer (needed for file serialization) was unknown</a:t>
            </a:r>
            <a:endParaRPr/>
          </a:p>
          <a:p>
            <a:pPr indent="-304800" lvl="1" marL="914400" rtl="0" algn="l">
              <a:lnSpc>
                <a:spcPct val="115000"/>
              </a:lnSpc>
              <a:spcBef>
                <a:spcPts val="0"/>
              </a:spcBef>
              <a:spcAft>
                <a:spcPts val="0"/>
              </a:spcAft>
              <a:buSzPts val="1200"/>
              <a:buChar char="-"/>
            </a:pPr>
            <a:r>
              <a:rPr lang="en"/>
              <a:t>Didn't know grow method was unsuccessful until days later, causing a massive downtime in waiting for grow method to be finished</a:t>
            </a:r>
            <a:endParaRPr/>
          </a:p>
          <a:p>
            <a:pPr indent="-317500" lvl="0" marL="457200" rtl="0" algn="l">
              <a:lnSpc>
                <a:spcPct val="115000"/>
              </a:lnSpc>
              <a:spcBef>
                <a:spcPts val="0"/>
              </a:spcBef>
              <a:spcAft>
                <a:spcPts val="0"/>
              </a:spcAft>
              <a:buSzPts val="1400"/>
              <a:buChar char="-"/>
            </a:pPr>
            <a:r>
              <a:rPr b="1" lang="en"/>
              <a:t>Ex:</a:t>
            </a:r>
            <a:r>
              <a:rPr lang="en"/>
              <a:t> Work between branches was relatively unknown</a:t>
            </a:r>
            <a:endParaRPr/>
          </a:p>
          <a:p>
            <a:pPr indent="-304800" lvl="1" marL="914400" rtl="0" algn="l">
              <a:lnSpc>
                <a:spcPct val="115000"/>
              </a:lnSpc>
              <a:spcBef>
                <a:spcPts val="0"/>
              </a:spcBef>
              <a:spcAft>
                <a:spcPts val="0"/>
              </a:spcAft>
              <a:buSzPts val="1200"/>
              <a:buChar char="-"/>
            </a:pPr>
            <a:r>
              <a:rPr lang="en"/>
              <a:t>Resulted in a lack of effort to integrate undo/redo</a:t>
            </a:r>
            <a:endParaRPr/>
          </a:p>
          <a:p>
            <a:pPr indent="-317500" lvl="0" marL="457200" rtl="0" algn="l">
              <a:spcBef>
                <a:spcPts val="0"/>
              </a:spcBef>
              <a:spcAft>
                <a:spcPts val="0"/>
              </a:spcAft>
              <a:buSzPts val="1400"/>
              <a:buChar char="-"/>
            </a:pPr>
            <a:r>
              <a:rPr b="1" lang="en"/>
              <a:t>Ex: </a:t>
            </a:r>
            <a:r>
              <a:rPr lang="en"/>
              <a:t>Failure to complete project proposal on time</a:t>
            </a:r>
            <a:endParaRPr/>
          </a:p>
          <a:p>
            <a:pPr indent="-304800" lvl="1" marL="914400" rtl="0" algn="l">
              <a:spcBef>
                <a:spcPts val="0"/>
              </a:spcBef>
              <a:spcAft>
                <a:spcPts val="0"/>
              </a:spcAft>
              <a:buSzPts val="1200"/>
              <a:buChar char="-"/>
            </a:pPr>
            <a:r>
              <a:rPr lang="en"/>
              <a:t>Task was brought up, but quickly forgotten due to lack of consistent communication</a:t>
            </a:r>
            <a:endParaRPr/>
          </a:p>
          <a:p>
            <a:pPr indent="-304800" lvl="1" marL="914400" rtl="0" algn="l">
              <a:spcBef>
                <a:spcPts val="0"/>
              </a:spcBef>
              <a:spcAft>
                <a:spcPts val="0"/>
              </a:spcAft>
              <a:buSzPts val="1200"/>
              <a:buChar char="-"/>
            </a:pPr>
            <a:r>
              <a:rPr lang="en"/>
              <a:t>Only one member completed on time</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61"/>
          <p:cNvSpPr txBox="1"/>
          <p:nvPr>
            <p:ph type="title"/>
          </p:nvPr>
        </p:nvSpPr>
        <p:spPr>
          <a:xfrm>
            <a:off x="1284000" y="1822313"/>
            <a:ext cx="65760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Planning</a:t>
            </a:r>
            <a:endParaRPr/>
          </a:p>
        </p:txBody>
      </p:sp>
      <p:sp>
        <p:nvSpPr>
          <p:cNvPr id="2502" name="Google Shape;2502;p61"/>
          <p:cNvSpPr txBox="1"/>
          <p:nvPr>
            <p:ph idx="1" type="subTitle"/>
          </p:nvPr>
        </p:nvSpPr>
        <p:spPr>
          <a:xfrm>
            <a:off x="1284000" y="2736713"/>
            <a:ext cx="6576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Part 5</a:t>
            </a:r>
            <a:endParaRPr sz="2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6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Remains?</a:t>
            </a:r>
            <a:endParaRPr/>
          </a:p>
        </p:txBody>
      </p:sp>
      <p:sp>
        <p:nvSpPr>
          <p:cNvPr id="2508" name="Google Shape;2508;p62"/>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To achieve a MVP:</a:t>
            </a:r>
            <a:endParaRPr b="1" sz="1500"/>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Undo/Redo</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File saving</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Deletion and insertion of lines</a:t>
            </a:r>
            <a:endParaRPr i="1">
              <a:solidFill>
                <a:srgbClr val="2D3B45"/>
              </a:solidFill>
              <a:highlight>
                <a:schemeClr val="lt1"/>
              </a:highlight>
              <a:latin typeface="Lato"/>
              <a:ea typeface="Lato"/>
              <a:cs typeface="Lato"/>
              <a:sym typeface="Lato"/>
            </a:endParaRPr>
          </a:p>
          <a:p>
            <a:pPr indent="0" lvl="0" marL="0" rtl="0" algn="l">
              <a:spcBef>
                <a:spcPts val="0"/>
              </a:spcBef>
              <a:spcAft>
                <a:spcPts val="0"/>
              </a:spcAft>
              <a:buNone/>
            </a:pPr>
            <a:r>
              <a:t/>
            </a:r>
            <a:endParaRPr sz="1500">
              <a:solidFill>
                <a:srgbClr val="2D3B45"/>
              </a:solidFill>
              <a:highlight>
                <a:schemeClr val="lt1"/>
              </a:highlight>
              <a:latin typeface="Lato"/>
              <a:ea typeface="Lato"/>
              <a:cs typeface="Lato"/>
              <a:sym typeface="Lato"/>
            </a:endParaRPr>
          </a:p>
          <a:p>
            <a:pPr indent="0" lvl="0" marL="0" rtl="0" algn="l">
              <a:spcBef>
                <a:spcPts val="0"/>
              </a:spcBef>
              <a:spcAft>
                <a:spcPts val="0"/>
              </a:spcAft>
              <a:buNone/>
            </a:pPr>
            <a:r>
              <a:rPr lang="en" sz="1500">
                <a:solidFill>
                  <a:srgbClr val="2D3B45"/>
                </a:solidFill>
                <a:highlight>
                  <a:schemeClr val="lt1"/>
                </a:highlight>
                <a:latin typeface="Lato"/>
                <a:ea typeface="Lato"/>
                <a:cs typeface="Lato"/>
                <a:sym typeface="Lato"/>
              </a:rPr>
              <a:t>Using our burn down chart, we estimate that it would take us approximately 3.5 more days to polish up our first minimum viable product.</a:t>
            </a:r>
            <a:endParaRPr sz="1500">
              <a:solidFill>
                <a:srgbClr val="2D3B45"/>
              </a:solidFill>
              <a:highlight>
                <a:schemeClr val="lt1"/>
              </a:highlight>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6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Copy</a:t>
            </a:r>
            <a:endParaRPr/>
          </a:p>
        </p:txBody>
      </p:sp>
      <p:sp>
        <p:nvSpPr>
          <p:cNvPr id="2514" name="Google Shape;2514;p63"/>
          <p:cNvSpPr txBox="1"/>
          <p:nvPr>
            <p:ph idx="1" type="body"/>
          </p:nvPr>
        </p:nvSpPr>
        <p:spPr>
          <a:xfrm>
            <a:off x="720000" y="1213475"/>
            <a:ext cx="4562100" cy="3395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100"/>
              <a:t>MUCH more complicated than expected</a:t>
            </a:r>
            <a:endParaRPr sz="1100"/>
          </a:p>
          <a:p>
            <a:pPr indent="-311150" lvl="0" marL="457200" rtl="0" algn="l">
              <a:spcBef>
                <a:spcPts val="0"/>
              </a:spcBef>
              <a:spcAft>
                <a:spcPts val="0"/>
              </a:spcAft>
              <a:buSzPts val="1300"/>
              <a:buChar char="●"/>
            </a:pPr>
            <a:r>
              <a:rPr lang="en" sz="1100"/>
              <a:t>Began in sprint 2</a:t>
            </a:r>
            <a:endParaRPr sz="1100"/>
          </a:p>
          <a:p>
            <a:pPr indent="-311150" lvl="0" marL="457200" rtl="0" algn="l">
              <a:spcBef>
                <a:spcPts val="0"/>
              </a:spcBef>
              <a:spcAft>
                <a:spcPts val="0"/>
              </a:spcAft>
              <a:buSzPts val="1300"/>
              <a:buChar char="●"/>
            </a:pPr>
            <a:r>
              <a:rPr lang="en" sz="1100"/>
              <a:t>Most of the operation itself is simple</a:t>
            </a:r>
            <a:endParaRPr sz="1100"/>
          </a:p>
          <a:p>
            <a:pPr indent="-298450" lvl="1" marL="914400" rtl="0" algn="l">
              <a:spcBef>
                <a:spcPts val="0"/>
              </a:spcBef>
              <a:spcAft>
                <a:spcPts val="0"/>
              </a:spcAft>
              <a:buSzPts val="1100"/>
              <a:buChar char="○"/>
            </a:pPr>
            <a:r>
              <a:rPr lang="en" sz="1100"/>
              <a:t>Traverse through the linked list, adding to a string as you go along</a:t>
            </a:r>
            <a:endParaRPr sz="1100"/>
          </a:p>
          <a:p>
            <a:pPr indent="-311150" lvl="0" marL="457200" rtl="0" algn="l">
              <a:spcBef>
                <a:spcPts val="0"/>
              </a:spcBef>
              <a:spcAft>
                <a:spcPts val="0"/>
              </a:spcAft>
              <a:buSzPts val="1300"/>
              <a:buChar char="●"/>
            </a:pPr>
            <a:r>
              <a:rPr lang="en" sz="1100"/>
              <a:t>Complexity lies in adding the string to the clipboard</a:t>
            </a:r>
            <a:endParaRPr sz="1100"/>
          </a:p>
          <a:p>
            <a:pPr indent="-298450" lvl="1" marL="914400" rtl="0" algn="l">
              <a:spcBef>
                <a:spcPts val="0"/>
              </a:spcBef>
              <a:spcAft>
                <a:spcPts val="0"/>
              </a:spcAft>
              <a:buSzPts val="1100"/>
              <a:buChar char="○"/>
            </a:pPr>
            <a:r>
              <a:rPr lang="en" sz="1100"/>
              <a:t>Each OS has a different clipboard</a:t>
            </a:r>
            <a:endParaRPr sz="1100"/>
          </a:p>
          <a:p>
            <a:pPr indent="-298450" lvl="2" marL="1371600" rtl="0" algn="l">
              <a:spcBef>
                <a:spcPts val="0"/>
              </a:spcBef>
              <a:spcAft>
                <a:spcPts val="0"/>
              </a:spcAft>
              <a:buSzPts val="1100"/>
              <a:buChar char="■"/>
            </a:pPr>
            <a:r>
              <a:rPr lang="en" sz="1100"/>
              <a:t>Linux has X11 by default, Windows has something else (shocker)</a:t>
            </a:r>
            <a:endParaRPr sz="1100"/>
          </a:p>
          <a:p>
            <a:pPr indent="-298450" lvl="1" marL="914400" rtl="0" algn="l">
              <a:spcBef>
                <a:spcPts val="0"/>
              </a:spcBef>
              <a:spcAft>
                <a:spcPts val="0"/>
              </a:spcAft>
              <a:buSzPts val="1100"/>
              <a:buChar char="○"/>
            </a:pPr>
            <a:r>
              <a:rPr lang="en" sz="1100"/>
              <a:t>There </a:t>
            </a:r>
            <a:r>
              <a:rPr i="1" lang="en" sz="1100"/>
              <a:t>is </a:t>
            </a:r>
            <a:r>
              <a:rPr lang="en" sz="1100"/>
              <a:t>a cross-platform library called Clip, but it doesn't lend itself well to our workflow</a:t>
            </a:r>
            <a:endParaRPr sz="1100"/>
          </a:p>
        </p:txBody>
      </p:sp>
      <p:pic>
        <p:nvPicPr>
          <p:cNvPr id="2515" name="Google Shape;2515;p63"/>
          <p:cNvPicPr preferRelativeResize="0"/>
          <p:nvPr/>
        </p:nvPicPr>
        <p:blipFill rotWithShape="1">
          <a:blip r:embed="rId3">
            <a:alphaModFix/>
          </a:blip>
          <a:srcRect b="8667" l="0" r="0" t="0"/>
          <a:stretch/>
        </p:blipFill>
        <p:spPr>
          <a:xfrm>
            <a:off x="6013700" y="662176"/>
            <a:ext cx="2478550" cy="3488050"/>
          </a:xfrm>
          <a:prstGeom prst="rect">
            <a:avLst/>
          </a:prstGeom>
          <a:noFill/>
          <a:ln>
            <a:noFill/>
          </a:ln>
        </p:spPr>
      </p:pic>
      <p:pic>
        <p:nvPicPr>
          <p:cNvPr id="2516" name="Google Shape;2516;p63"/>
          <p:cNvPicPr preferRelativeResize="0"/>
          <p:nvPr/>
        </p:nvPicPr>
        <p:blipFill rotWithShape="1">
          <a:blip r:embed="rId4">
            <a:alphaModFix/>
          </a:blip>
          <a:srcRect b="0" l="0" r="0" t="52093"/>
          <a:stretch/>
        </p:blipFill>
        <p:spPr>
          <a:xfrm>
            <a:off x="1432175" y="3611225"/>
            <a:ext cx="2911825" cy="1484875"/>
          </a:xfrm>
          <a:prstGeom prst="rect">
            <a:avLst/>
          </a:prstGeom>
          <a:noFill/>
          <a:ln>
            <a:noFill/>
          </a:ln>
        </p:spPr>
      </p:pic>
      <p:pic>
        <p:nvPicPr>
          <p:cNvPr id="2517" name="Google Shape;2517;p63"/>
          <p:cNvPicPr preferRelativeResize="0"/>
          <p:nvPr/>
        </p:nvPicPr>
        <p:blipFill rotWithShape="1">
          <a:blip r:embed="rId5">
            <a:alphaModFix/>
          </a:blip>
          <a:srcRect b="0" l="0" r="0" t="40564"/>
          <a:stretch/>
        </p:blipFill>
        <p:spPr>
          <a:xfrm>
            <a:off x="1432175" y="4094079"/>
            <a:ext cx="2911825" cy="439425"/>
          </a:xfrm>
          <a:prstGeom prst="rect">
            <a:avLst/>
          </a:prstGeom>
          <a:noFill/>
          <a:ln>
            <a:noFill/>
          </a:ln>
        </p:spPr>
      </p:pic>
      <p:sp>
        <p:nvSpPr>
          <p:cNvPr id="2518" name="Google Shape;2518;p63"/>
          <p:cNvSpPr txBox="1"/>
          <p:nvPr/>
        </p:nvSpPr>
        <p:spPr>
          <a:xfrm>
            <a:off x="6013700" y="4412025"/>
            <a:ext cx="315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Simple implementation…</a:t>
            </a:r>
            <a:endParaRPr sz="1200">
              <a:solidFill>
                <a:schemeClr val="dk1"/>
              </a:solidFill>
              <a:latin typeface="Nunito"/>
              <a:ea typeface="Nunito"/>
              <a:cs typeface="Nunito"/>
              <a:sym typeface="Nunito"/>
            </a:endParaRPr>
          </a:p>
        </p:txBody>
      </p:sp>
      <p:cxnSp>
        <p:nvCxnSpPr>
          <p:cNvPr id="2519" name="Google Shape;2519;p63"/>
          <p:cNvCxnSpPr/>
          <p:nvPr/>
        </p:nvCxnSpPr>
        <p:spPr>
          <a:xfrm rot="10800000">
            <a:off x="6760475" y="4173425"/>
            <a:ext cx="0" cy="269400"/>
          </a:xfrm>
          <a:prstGeom prst="straightConnector1">
            <a:avLst/>
          </a:prstGeom>
          <a:noFill/>
          <a:ln cap="flat" cmpd="sng" w="9525">
            <a:solidFill>
              <a:schemeClr val="dk1"/>
            </a:solidFill>
            <a:prstDash val="solid"/>
            <a:round/>
            <a:headEnd len="med" w="med" type="none"/>
            <a:tailEnd len="med" w="med" type="triangle"/>
          </a:ln>
        </p:spPr>
      </p:cxnSp>
      <p:sp>
        <p:nvSpPr>
          <p:cNvPr id="2520" name="Google Shape;2520;p63"/>
          <p:cNvSpPr txBox="1"/>
          <p:nvPr/>
        </p:nvSpPr>
        <p:spPr>
          <a:xfrm>
            <a:off x="5355025" y="4781325"/>
            <a:ext cx="37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…until you try to add text to the clipboard.</a:t>
            </a:r>
            <a:endParaRPr sz="1200">
              <a:solidFill>
                <a:schemeClr val="dk1"/>
              </a:solidFill>
              <a:latin typeface="Nunito"/>
              <a:ea typeface="Nunito"/>
              <a:cs typeface="Nunito"/>
              <a:sym typeface="Nunito"/>
            </a:endParaRPr>
          </a:p>
        </p:txBody>
      </p:sp>
      <p:cxnSp>
        <p:nvCxnSpPr>
          <p:cNvPr id="2521" name="Google Shape;2521;p63"/>
          <p:cNvCxnSpPr/>
          <p:nvPr/>
        </p:nvCxnSpPr>
        <p:spPr>
          <a:xfrm rot="10800000">
            <a:off x="4504500" y="4983750"/>
            <a:ext cx="7221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64"/>
          <p:cNvSpPr txBox="1"/>
          <p:nvPr/>
        </p:nvSpPr>
        <p:spPr>
          <a:xfrm>
            <a:off x="7244025" y="1804250"/>
            <a:ext cx="8523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Placeholder string</a:t>
            </a:r>
            <a:endParaRPr sz="900">
              <a:solidFill>
                <a:schemeClr val="dk1"/>
              </a:solidFill>
              <a:latin typeface="Nunito"/>
              <a:ea typeface="Nunito"/>
              <a:cs typeface="Nunito"/>
              <a:sym typeface="Nunito"/>
            </a:endParaRPr>
          </a:p>
        </p:txBody>
      </p:sp>
      <p:sp>
        <p:nvSpPr>
          <p:cNvPr id="2527" name="Google Shape;2527;p64"/>
          <p:cNvSpPr txBox="1"/>
          <p:nvPr/>
        </p:nvSpPr>
        <p:spPr>
          <a:xfrm>
            <a:off x="7244025" y="2265950"/>
            <a:ext cx="852300" cy="1044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
        <p:nvSpPr>
          <p:cNvPr id="2528" name="Google Shape;2528;p64"/>
          <p:cNvSpPr txBox="1"/>
          <p:nvPr/>
        </p:nvSpPr>
        <p:spPr>
          <a:xfrm>
            <a:off x="1119600" y="2314400"/>
            <a:ext cx="5380800" cy="369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S	    T	         R		   I	         N	   G</a:t>
            </a:r>
            <a:endParaRPr sz="1200">
              <a:solidFill>
                <a:schemeClr val="dk1"/>
              </a:solidFill>
              <a:latin typeface="Nunito"/>
              <a:ea typeface="Nunito"/>
              <a:cs typeface="Nunito"/>
              <a:sym typeface="Nunito"/>
            </a:endParaRPr>
          </a:p>
        </p:txBody>
      </p:sp>
      <p:cxnSp>
        <p:nvCxnSpPr>
          <p:cNvPr id="2529" name="Google Shape;2529;p64"/>
          <p:cNvCxnSpPr/>
          <p:nvPr/>
        </p:nvCxnSpPr>
        <p:spPr>
          <a:xfrm>
            <a:off x="1729550" y="23144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0" name="Google Shape;2530;p64"/>
          <p:cNvCxnSpPr/>
          <p:nvPr/>
        </p:nvCxnSpPr>
        <p:spPr>
          <a:xfrm>
            <a:off x="2414675" y="23144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1" name="Google Shape;2531;p64"/>
          <p:cNvCxnSpPr/>
          <p:nvPr/>
        </p:nvCxnSpPr>
        <p:spPr>
          <a:xfrm>
            <a:off x="3099800" y="23144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2" name="Google Shape;2532;p64"/>
          <p:cNvCxnSpPr/>
          <p:nvPr/>
        </p:nvCxnSpPr>
        <p:spPr>
          <a:xfrm>
            <a:off x="3784925" y="23144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3" name="Google Shape;2533;p64"/>
          <p:cNvCxnSpPr/>
          <p:nvPr/>
        </p:nvCxnSpPr>
        <p:spPr>
          <a:xfrm>
            <a:off x="4470050" y="23141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4" name="Google Shape;2534;p64"/>
          <p:cNvCxnSpPr/>
          <p:nvPr/>
        </p:nvCxnSpPr>
        <p:spPr>
          <a:xfrm>
            <a:off x="5155175" y="2314100"/>
            <a:ext cx="0" cy="369900"/>
          </a:xfrm>
          <a:prstGeom prst="straightConnector1">
            <a:avLst/>
          </a:prstGeom>
          <a:noFill/>
          <a:ln cap="flat" cmpd="sng" w="9525">
            <a:solidFill>
              <a:schemeClr val="dk1"/>
            </a:solidFill>
            <a:prstDash val="solid"/>
            <a:round/>
            <a:headEnd len="med" w="med" type="none"/>
            <a:tailEnd len="med" w="med" type="none"/>
          </a:ln>
        </p:spPr>
      </p:cxnSp>
      <p:cxnSp>
        <p:nvCxnSpPr>
          <p:cNvPr id="2535" name="Google Shape;2535;p64"/>
          <p:cNvCxnSpPr/>
          <p:nvPr/>
        </p:nvCxnSpPr>
        <p:spPr>
          <a:xfrm>
            <a:off x="5825075" y="2314100"/>
            <a:ext cx="0" cy="369900"/>
          </a:xfrm>
          <a:prstGeom prst="straightConnector1">
            <a:avLst/>
          </a:prstGeom>
          <a:noFill/>
          <a:ln cap="flat" cmpd="sng" w="9525">
            <a:solidFill>
              <a:schemeClr val="dk1"/>
            </a:solidFill>
            <a:prstDash val="solid"/>
            <a:round/>
            <a:headEnd len="med" w="med" type="none"/>
            <a:tailEnd len="med" w="med" type="none"/>
          </a:ln>
        </p:spPr>
      </p:cxnSp>
      <p:sp>
        <p:nvSpPr>
          <p:cNvPr id="2536" name="Google Shape;2536;p64"/>
          <p:cNvSpPr/>
          <p:nvPr/>
        </p:nvSpPr>
        <p:spPr>
          <a:xfrm>
            <a:off x="1222075" y="2731700"/>
            <a:ext cx="5876750"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37" name="Google Shape;2537;p64"/>
          <p:cNvSpPr/>
          <p:nvPr/>
        </p:nvSpPr>
        <p:spPr>
          <a:xfrm>
            <a:off x="2039425" y="2731700"/>
            <a:ext cx="5059294"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38" name="Google Shape;2538;p64"/>
          <p:cNvSpPr/>
          <p:nvPr/>
        </p:nvSpPr>
        <p:spPr>
          <a:xfrm>
            <a:off x="2731000" y="2731700"/>
            <a:ext cx="4367601"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39" name="Google Shape;2539;p64"/>
          <p:cNvSpPr/>
          <p:nvPr/>
        </p:nvSpPr>
        <p:spPr>
          <a:xfrm>
            <a:off x="3350650" y="2731700"/>
            <a:ext cx="3748191"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40" name="Google Shape;2540;p64"/>
          <p:cNvSpPr/>
          <p:nvPr/>
        </p:nvSpPr>
        <p:spPr>
          <a:xfrm>
            <a:off x="4105100" y="2731700"/>
            <a:ext cx="2993616"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41" name="Google Shape;2541;p64"/>
          <p:cNvSpPr/>
          <p:nvPr/>
        </p:nvSpPr>
        <p:spPr>
          <a:xfrm>
            <a:off x="4731800" y="2731700"/>
            <a:ext cx="2367155" cy="251600"/>
          </a:xfrm>
          <a:custGeom>
            <a:rect b="b" l="l" r="r" t="t"/>
            <a:pathLst>
              <a:path extrusionOk="0" h="10064" w="235070">
                <a:moveTo>
                  <a:pt x="0" y="0"/>
                </a:moveTo>
                <a:lnTo>
                  <a:pt x="0" y="10064"/>
                </a:lnTo>
                <a:lnTo>
                  <a:pt x="235070" y="10064"/>
                </a:lnTo>
              </a:path>
            </a:pathLst>
          </a:custGeom>
          <a:noFill/>
          <a:ln cap="flat" cmpd="sng" w="9525">
            <a:solidFill>
              <a:schemeClr val="dk1"/>
            </a:solidFill>
            <a:prstDash val="solid"/>
            <a:round/>
            <a:headEnd len="med" w="med" type="none"/>
            <a:tailEnd len="med" w="med" type="stealth"/>
          </a:ln>
        </p:spPr>
      </p:sp>
      <p:sp>
        <p:nvSpPr>
          <p:cNvPr id="2542" name="Google Shape;2542;p64"/>
          <p:cNvSpPr txBox="1"/>
          <p:nvPr/>
        </p:nvSpPr>
        <p:spPr>
          <a:xfrm>
            <a:off x="7292775" y="2234000"/>
            <a:ext cx="75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S</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T</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R</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I</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N</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G</a:t>
            </a:r>
            <a:endParaRPr sz="1000">
              <a:solidFill>
                <a:schemeClr val="dk1"/>
              </a:solidFill>
              <a:latin typeface="Nunito"/>
              <a:ea typeface="Nunito"/>
              <a:cs typeface="Nunito"/>
              <a:sym typeface="Nunito"/>
            </a:endParaRPr>
          </a:p>
        </p:txBody>
      </p:sp>
      <p:sp>
        <p:nvSpPr>
          <p:cNvPr id="2543" name="Google Shape;2543;p64"/>
          <p:cNvSpPr txBox="1"/>
          <p:nvPr/>
        </p:nvSpPr>
        <p:spPr>
          <a:xfrm>
            <a:off x="6550675" y="4025650"/>
            <a:ext cx="2048700" cy="727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Clipboard (somewhere else in memory determined by clipboard manager)</a:t>
            </a:r>
            <a:endParaRPr sz="1200">
              <a:solidFill>
                <a:schemeClr val="dk1"/>
              </a:solidFill>
              <a:latin typeface="Nunito"/>
              <a:ea typeface="Nunito"/>
              <a:cs typeface="Nunito"/>
              <a:sym typeface="Nunito"/>
            </a:endParaRPr>
          </a:p>
        </p:txBody>
      </p:sp>
      <p:cxnSp>
        <p:nvCxnSpPr>
          <p:cNvPr id="2544" name="Google Shape;2544;p64"/>
          <p:cNvCxnSpPr>
            <a:stCxn id="2542" idx="2"/>
          </p:cNvCxnSpPr>
          <p:nvPr/>
        </p:nvCxnSpPr>
        <p:spPr>
          <a:xfrm>
            <a:off x="7670175" y="3342200"/>
            <a:ext cx="0" cy="658500"/>
          </a:xfrm>
          <a:prstGeom prst="straightConnector1">
            <a:avLst/>
          </a:prstGeom>
          <a:noFill/>
          <a:ln cap="flat" cmpd="sng" w="9525">
            <a:solidFill>
              <a:schemeClr val="dk1"/>
            </a:solidFill>
            <a:prstDash val="solid"/>
            <a:round/>
            <a:headEnd len="med" w="med" type="none"/>
            <a:tailEnd len="med" w="med" type="stealth"/>
          </a:ln>
        </p:spPr>
      </p:cxnSp>
      <p:sp>
        <p:nvSpPr>
          <p:cNvPr id="2545" name="Google Shape;2545;p64"/>
          <p:cNvSpPr txBox="1"/>
          <p:nvPr/>
        </p:nvSpPr>
        <p:spPr>
          <a:xfrm>
            <a:off x="6313275" y="3483300"/>
            <a:ext cx="135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Clipboard library</a:t>
            </a:r>
            <a:endParaRPr sz="1200">
              <a:solidFill>
                <a:schemeClr val="dk1"/>
              </a:solidFill>
              <a:latin typeface="Nunito"/>
              <a:ea typeface="Nunito"/>
              <a:cs typeface="Nunito"/>
              <a:sym typeface="Nunito"/>
            </a:endParaRPr>
          </a:p>
        </p:txBody>
      </p:sp>
      <p:sp>
        <p:nvSpPr>
          <p:cNvPr id="2546" name="Google Shape;2546;p6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Copy Explanation</a:t>
            </a:r>
            <a:endParaRPr/>
          </a:p>
        </p:txBody>
      </p:sp>
    </p:spTree>
  </p:cSld>
  <p:clrMapOvr>
    <a:masterClrMapping/>
  </p:clrMapOvr>
  <mc:AlternateContent>
    <mc:Choice Requires="p14">
      <p:transition p14:dur="10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4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2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Brief History</a:t>
            </a:r>
            <a:endParaRPr/>
          </a:p>
        </p:txBody>
      </p:sp>
      <p:sp>
        <p:nvSpPr>
          <p:cNvPr id="2167" name="Google Shape;2167;p29"/>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Vi/Vim (1976/1991) &amp; Emacs (mid-1970s)</a:t>
            </a:r>
            <a:endParaRPr sz="1700"/>
          </a:p>
          <a:p>
            <a:pPr indent="-336550" lvl="0" marL="457200" rtl="0" algn="l">
              <a:spcBef>
                <a:spcPts val="0"/>
              </a:spcBef>
              <a:spcAft>
                <a:spcPts val="0"/>
              </a:spcAft>
              <a:buSzPts val="1700"/>
              <a:buChar char="-"/>
            </a:pPr>
            <a:r>
              <a:rPr lang="en" sz="1700"/>
              <a:t>Screen-based</a:t>
            </a:r>
            <a:endParaRPr sz="1700"/>
          </a:p>
          <a:p>
            <a:pPr indent="-336550" lvl="0" marL="457200" rtl="0" algn="l">
              <a:spcBef>
                <a:spcPts val="0"/>
              </a:spcBef>
              <a:spcAft>
                <a:spcPts val="0"/>
              </a:spcAft>
              <a:buSzPts val="1700"/>
              <a:buChar char="-"/>
            </a:pPr>
            <a:r>
              <a:rPr lang="en" sz="1700"/>
              <a:t>Designed to work in terminals</a:t>
            </a:r>
            <a:endParaRPr sz="1700"/>
          </a:p>
          <a:p>
            <a:pPr indent="-336550" lvl="0" marL="457200" rtl="0" algn="l">
              <a:spcBef>
                <a:spcPts val="0"/>
              </a:spcBef>
              <a:spcAft>
                <a:spcPts val="0"/>
              </a:spcAft>
              <a:buSzPts val="1700"/>
              <a:buChar char="-"/>
            </a:pPr>
            <a:r>
              <a:rPr lang="en" sz="1700"/>
              <a:t>Random-access editing, WYSIWYG</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Notepad (1983)</a:t>
            </a:r>
            <a:endParaRPr b="1" sz="1700"/>
          </a:p>
          <a:p>
            <a:pPr indent="-336550" lvl="0" marL="457200" rtl="0" algn="l">
              <a:spcBef>
                <a:spcPts val="0"/>
              </a:spcBef>
              <a:spcAft>
                <a:spcPts val="0"/>
              </a:spcAft>
              <a:buSzPts val="1700"/>
              <a:buChar char="-"/>
            </a:pPr>
            <a:r>
              <a:rPr lang="en" sz="1700"/>
              <a:t>Also screen-based</a:t>
            </a:r>
            <a:endParaRPr sz="1700"/>
          </a:p>
          <a:p>
            <a:pPr indent="-336550" lvl="0" marL="457200" rtl="0" algn="l">
              <a:spcBef>
                <a:spcPts val="0"/>
              </a:spcBef>
              <a:spcAft>
                <a:spcPts val="0"/>
              </a:spcAft>
              <a:buSzPts val="1700"/>
              <a:buChar char="-"/>
            </a:pPr>
            <a:r>
              <a:rPr lang="en" sz="1700"/>
              <a:t>GUI, designed to commercialize mouse </a:t>
            </a:r>
            <a:endParaRPr sz="1700"/>
          </a:p>
          <a:p>
            <a:pPr indent="-336550" lvl="1" marL="914400" rtl="0" algn="l">
              <a:spcBef>
                <a:spcPts val="0"/>
              </a:spcBef>
              <a:spcAft>
                <a:spcPts val="0"/>
              </a:spcAft>
              <a:buSzPts val="1700"/>
              <a:buChar char="-"/>
            </a:pPr>
            <a:r>
              <a:rPr lang="en" sz="1700"/>
              <a:t>MS-DOS</a:t>
            </a:r>
            <a:endParaRPr sz="1700"/>
          </a:p>
          <a:p>
            <a:pPr indent="0" lvl="0" marL="0" rtl="0" algn="l">
              <a:spcBef>
                <a:spcPts val="0"/>
              </a:spcBef>
              <a:spcAft>
                <a:spcPts val="0"/>
              </a:spcAft>
              <a:buNone/>
            </a:pPr>
            <a:r>
              <a:t/>
            </a:r>
            <a:endParaRPr b="1" sz="1700"/>
          </a:p>
        </p:txBody>
      </p:sp>
      <p:pic>
        <p:nvPicPr>
          <p:cNvPr id="2168" name="Google Shape;2168;p29"/>
          <p:cNvPicPr preferRelativeResize="0"/>
          <p:nvPr/>
        </p:nvPicPr>
        <p:blipFill>
          <a:blip r:embed="rId3">
            <a:alphaModFix/>
          </a:blip>
          <a:stretch>
            <a:fillRect/>
          </a:stretch>
        </p:blipFill>
        <p:spPr>
          <a:xfrm>
            <a:off x="6545220" y="1145537"/>
            <a:ext cx="2255308" cy="2191686"/>
          </a:xfrm>
          <a:prstGeom prst="rect">
            <a:avLst/>
          </a:prstGeom>
          <a:noFill/>
          <a:ln>
            <a:noFill/>
          </a:ln>
        </p:spPr>
      </p:pic>
      <p:pic>
        <p:nvPicPr>
          <p:cNvPr id="2169" name="Google Shape;2169;p29"/>
          <p:cNvPicPr preferRelativeResize="0"/>
          <p:nvPr/>
        </p:nvPicPr>
        <p:blipFill>
          <a:blip r:embed="rId4">
            <a:alphaModFix/>
          </a:blip>
          <a:stretch>
            <a:fillRect/>
          </a:stretch>
        </p:blipFill>
        <p:spPr>
          <a:xfrm>
            <a:off x="5262200" y="2538489"/>
            <a:ext cx="1400068" cy="2138022"/>
          </a:xfrm>
          <a:prstGeom prst="rect">
            <a:avLst/>
          </a:prstGeom>
          <a:noFill/>
          <a:ln>
            <a:noFill/>
          </a:ln>
        </p:spPr>
      </p:pic>
      <p:pic>
        <p:nvPicPr>
          <p:cNvPr id="2170" name="Google Shape;2170;p29"/>
          <p:cNvPicPr preferRelativeResize="0"/>
          <p:nvPr/>
        </p:nvPicPr>
        <p:blipFill>
          <a:blip r:embed="rId5">
            <a:alphaModFix/>
          </a:blip>
          <a:stretch>
            <a:fillRect/>
          </a:stretch>
        </p:blipFill>
        <p:spPr>
          <a:xfrm>
            <a:off x="6186554" y="3099000"/>
            <a:ext cx="3020073" cy="1698800"/>
          </a:xfrm>
          <a:prstGeom prst="rect">
            <a:avLst/>
          </a:prstGeom>
          <a:noFill/>
          <a:ln>
            <a:noFill/>
          </a:ln>
        </p:spPr>
      </p:pic>
      <p:pic>
        <p:nvPicPr>
          <p:cNvPr id="2171" name="Google Shape;2171;p29"/>
          <p:cNvPicPr preferRelativeResize="0"/>
          <p:nvPr/>
        </p:nvPicPr>
        <p:blipFill>
          <a:blip r:embed="rId6">
            <a:alphaModFix/>
          </a:blip>
          <a:stretch>
            <a:fillRect/>
          </a:stretch>
        </p:blipFill>
        <p:spPr>
          <a:xfrm>
            <a:off x="5262188" y="1293300"/>
            <a:ext cx="1278449" cy="1278448"/>
          </a:xfrm>
          <a:prstGeom prst="rect">
            <a:avLst/>
          </a:prstGeom>
          <a:noFill/>
          <a:ln>
            <a:noFill/>
          </a:ln>
        </p:spPr>
      </p:pic>
      <p:sp>
        <p:nvSpPr>
          <p:cNvPr id="2172" name="Google Shape;2172;p29"/>
          <p:cNvSpPr txBox="1"/>
          <p:nvPr/>
        </p:nvSpPr>
        <p:spPr>
          <a:xfrm>
            <a:off x="490800" y="3729325"/>
            <a:ext cx="3020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KEY POINT: </a:t>
            </a:r>
            <a:r>
              <a:rPr lang="en" sz="1200">
                <a:solidFill>
                  <a:schemeClr val="dk1"/>
                </a:solidFill>
                <a:latin typeface="Nunito"/>
                <a:ea typeface="Nunito"/>
                <a:cs typeface="Nunito"/>
                <a:sym typeface="Nunito"/>
              </a:rPr>
              <a:t>Users have come to expect a screen/file-based </a:t>
            </a:r>
            <a:r>
              <a:rPr lang="en" sz="1200">
                <a:solidFill>
                  <a:schemeClr val="dk1"/>
                </a:solidFill>
                <a:latin typeface="Nunito"/>
                <a:ea typeface="Nunito"/>
                <a:cs typeface="Nunito"/>
                <a:sym typeface="Nunito"/>
              </a:rPr>
              <a:t>editing</a:t>
            </a:r>
            <a:r>
              <a:rPr lang="en" sz="1200">
                <a:solidFill>
                  <a:schemeClr val="dk1"/>
                </a:solidFill>
                <a:latin typeface="Nunito"/>
                <a:ea typeface="Nunito"/>
                <a:cs typeface="Nunito"/>
                <a:sym typeface="Nunito"/>
              </a:rPr>
              <a:t> system </a:t>
            </a:r>
            <a:r>
              <a:rPr lang="en" sz="1200">
                <a:solidFill>
                  <a:schemeClr val="dk1"/>
                </a:solidFill>
                <a:latin typeface="Nunito"/>
                <a:ea typeface="Nunito"/>
                <a:cs typeface="Nunito"/>
                <a:sym typeface="Nunito"/>
              </a:rPr>
              <a:t>following</a:t>
            </a:r>
            <a:r>
              <a:rPr lang="en" sz="1200">
                <a:solidFill>
                  <a:schemeClr val="dk1"/>
                </a:solidFill>
                <a:latin typeface="Nunito"/>
                <a:ea typeface="Nunito"/>
                <a:cs typeface="Nunito"/>
                <a:sym typeface="Nunito"/>
              </a:rPr>
              <a:t> the WYSIWYG </a:t>
            </a:r>
            <a:r>
              <a:rPr lang="en" sz="1200">
                <a:solidFill>
                  <a:schemeClr val="dk1"/>
                </a:solidFill>
                <a:latin typeface="Nunito"/>
                <a:ea typeface="Nunito"/>
                <a:cs typeface="Nunito"/>
                <a:sym typeface="Nunito"/>
              </a:rPr>
              <a:t>paradigm</a:t>
            </a:r>
            <a:r>
              <a:rPr lang="en" sz="1200">
                <a:solidFill>
                  <a:schemeClr val="dk1"/>
                </a:solidFill>
                <a:latin typeface="Nunito"/>
                <a:ea typeface="Nunito"/>
                <a:cs typeface="Nunito"/>
                <a:sym typeface="Nunito"/>
              </a:rPr>
              <a:t> and allowing editing at any point!</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GUI &amp; mouse support is also nice to have among casual users</a:t>
            </a:r>
            <a:endParaRPr sz="12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2"/>
                                        </p:tgtEl>
                                        <p:attrNameLst>
                                          <p:attrName>style.visibility</p:attrName>
                                        </p:attrNameLst>
                                      </p:cBhvr>
                                      <p:to>
                                        <p:strVal val="visible"/>
                                      </p:to>
                                    </p:set>
                                    <p:anim calcmode="lin" valueType="num">
                                      <p:cBhvr additive="base">
                                        <p:cTn dur="1000"/>
                                        <p:tgtEl>
                                          <p:spTgt spid="21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6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a:t>
            </a:r>
            <a:endParaRPr/>
          </a:p>
        </p:txBody>
      </p:sp>
      <p:sp>
        <p:nvSpPr>
          <p:cNvPr id="2552" name="Google Shape;2552;p65"/>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Terminal</a:t>
            </a:r>
            <a:r>
              <a:rPr lang="en" sz="1500"/>
              <a:t> has built-in copy/paste features</a:t>
            </a:r>
            <a:endParaRPr sz="1500"/>
          </a:p>
          <a:p>
            <a:pPr indent="-323850" lvl="1" marL="914400" rtl="0" algn="l">
              <a:spcBef>
                <a:spcPts val="0"/>
              </a:spcBef>
              <a:spcAft>
                <a:spcPts val="0"/>
              </a:spcAft>
              <a:buSzPts val="1500"/>
              <a:buChar char="○"/>
            </a:pPr>
            <a:r>
              <a:rPr lang="en" sz="1500"/>
              <a:t>Works with ncurses input</a:t>
            </a:r>
            <a:endParaRPr sz="1500"/>
          </a:p>
          <a:p>
            <a:pPr indent="-336550" lvl="0" marL="457200" rtl="0" algn="l">
              <a:spcBef>
                <a:spcPts val="0"/>
              </a:spcBef>
              <a:spcAft>
                <a:spcPts val="0"/>
              </a:spcAft>
              <a:buSzPts val="1700"/>
              <a:buChar char="●"/>
            </a:pPr>
            <a:r>
              <a:rPr lang="en" sz="1500"/>
              <a:t>Makes paste unnecessary to implement</a:t>
            </a:r>
            <a:endParaRPr sz="1500"/>
          </a:p>
          <a:p>
            <a:pPr indent="-323850" lvl="1" marL="914400" rtl="0" algn="l">
              <a:spcBef>
                <a:spcPts val="0"/>
              </a:spcBef>
              <a:spcAft>
                <a:spcPts val="0"/>
              </a:spcAft>
              <a:buSzPts val="1500"/>
              <a:buChar char="○"/>
            </a:pPr>
            <a:r>
              <a:rPr lang="en" sz="1500"/>
              <a:t>No default way to cut, so copy code is still useful in the future, even if it's not necessary for our first MVP</a:t>
            </a:r>
            <a:endParaRPr sz="1500"/>
          </a:p>
          <a:p>
            <a:pPr indent="-336550" lvl="0" marL="457200" rtl="0" algn="l">
              <a:spcBef>
                <a:spcPts val="0"/>
              </a:spcBef>
              <a:spcAft>
                <a:spcPts val="0"/>
              </a:spcAft>
              <a:buSzPts val="1700"/>
              <a:buChar char="●"/>
            </a:pPr>
            <a:r>
              <a:rPr lang="en" sz="1500"/>
              <a:t>Did not know this until </a:t>
            </a:r>
            <a:r>
              <a:rPr lang="en" sz="1500"/>
              <a:t>the</a:t>
            </a:r>
            <a:r>
              <a:rPr lang="en" sz="1500"/>
              <a:t> bulk of both the copy and paste methods had been finished, so we just kept going and worked on both like usual</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6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Paste</a:t>
            </a:r>
            <a:endParaRPr/>
          </a:p>
        </p:txBody>
      </p:sp>
      <p:sp>
        <p:nvSpPr>
          <p:cNvPr id="2558" name="Google Shape;2558;p66"/>
          <p:cNvSpPr txBox="1"/>
          <p:nvPr>
            <p:ph idx="1" type="body"/>
          </p:nvPr>
        </p:nvSpPr>
        <p:spPr>
          <a:xfrm>
            <a:off x="720000" y="1137275"/>
            <a:ext cx="7704000" cy="339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300"/>
              <a:t>Pasting </a:t>
            </a:r>
            <a:r>
              <a:rPr lang="en" sz="1300"/>
              <a:t>the value that is imported in </a:t>
            </a:r>
            <a:endParaRPr sz="1300"/>
          </a:p>
          <a:p>
            <a:pPr indent="-323850" lvl="0" marL="457200" rtl="0" algn="l">
              <a:spcBef>
                <a:spcPts val="0"/>
              </a:spcBef>
              <a:spcAft>
                <a:spcPts val="0"/>
              </a:spcAft>
              <a:buSzPts val="1500"/>
              <a:buChar char="●"/>
            </a:pPr>
            <a:r>
              <a:rPr lang="en" sz="1300"/>
              <a:t>Possibly incorporate a clipboard that is used by copy and cut.</a:t>
            </a:r>
            <a:endParaRPr sz="1300"/>
          </a:p>
          <a:p>
            <a:pPr indent="-323850" lvl="0" marL="457200" rtl="0" algn="l">
              <a:spcBef>
                <a:spcPts val="0"/>
              </a:spcBef>
              <a:spcAft>
                <a:spcPts val="0"/>
              </a:spcAft>
              <a:buSzPts val="1500"/>
              <a:buChar char="●"/>
            </a:pPr>
            <a:r>
              <a:rPr lang="en" sz="1300"/>
              <a:t>Insert string into gap buffer, it will eventually increase the gap buffer (no new row is created)</a:t>
            </a:r>
            <a:endParaRPr sz="1300"/>
          </a:p>
          <a:p>
            <a:pPr indent="-323850" lvl="0" marL="457200" rtl="0" algn="l">
              <a:spcBef>
                <a:spcPts val="0"/>
              </a:spcBef>
              <a:spcAft>
                <a:spcPts val="0"/>
              </a:spcAft>
              <a:buSzPts val="1500"/>
              <a:buChar char="●"/>
            </a:pPr>
            <a:r>
              <a:rPr lang="en" sz="1300"/>
              <a:t>Method:</a:t>
            </a:r>
            <a:endParaRPr sz="1300"/>
          </a:p>
          <a:p>
            <a:pPr indent="-311150" lvl="1" marL="914400" rtl="0" algn="l">
              <a:spcBef>
                <a:spcPts val="0"/>
              </a:spcBef>
              <a:spcAft>
                <a:spcPts val="0"/>
              </a:spcAft>
              <a:buSzPts val="1300"/>
              <a:buChar char="○"/>
            </a:pPr>
            <a:r>
              <a:rPr lang="en" sz="1300"/>
              <a:t>Transverse through string, taking each element</a:t>
            </a:r>
            <a:endParaRPr sz="1300"/>
          </a:p>
          <a:p>
            <a:pPr indent="-311150" lvl="1" marL="914400" rtl="0" algn="l">
              <a:spcBef>
                <a:spcPts val="0"/>
              </a:spcBef>
              <a:spcAft>
                <a:spcPts val="0"/>
              </a:spcAft>
              <a:buSzPts val="1300"/>
              <a:buChar char="○"/>
            </a:pPr>
            <a:r>
              <a:rPr lang="en" sz="1300"/>
              <a:t>"Pasting" the element onto the gap buffer</a:t>
            </a:r>
            <a:endParaRPr sz="1300"/>
          </a:p>
          <a:p>
            <a:pPr indent="-323850" lvl="0" marL="457200" rtl="0" algn="l">
              <a:spcBef>
                <a:spcPts val="0"/>
              </a:spcBef>
              <a:spcAft>
                <a:spcPts val="0"/>
              </a:spcAft>
              <a:buSzPts val="1500"/>
              <a:buChar char="●"/>
            </a:pPr>
            <a:r>
              <a:rPr lang="en" sz="1300"/>
              <a:t>Troubles: </a:t>
            </a:r>
            <a:endParaRPr sz="1300"/>
          </a:p>
          <a:p>
            <a:pPr indent="-311150" lvl="1" marL="914400" rtl="0" algn="l">
              <a:spcBef>
                <a:spcPts val="0"/>
              </a:spcBef>
              <a:spcAft>
                <a:spcPts val="0"/>
              </a:spcAft>
              <a:buSzPts val="1300"/>
              <a:buChar char="○"/>
            </a:pPr>
            <a:r>
              <a:rPr lang="en" sz="1300"/>
              <a:t>Coupling with Copy</a:t>
            </a:r>
            <a:endParaRPr sz="1300"/>
          </a:p>
          <a:p>
            <a:pPr indent="-311150" lvl="2" marL="1371600" rtl="0" algn="l">
              <a:spcBef>
                <a:spcPts val="0"/>
              </a:spcBef>
              <a:spcAft>
                <a:spcPts val="0"/>
              </a:spcAft>
              <a:buSzPts val="1300"/>
              <a:buChar char="■"/>
            </a:pPr>
            <a:r>
              <a:rPr lang="en" sz="1300"/>
              <a:t>Though we had ideas to incorporate paste with copy, we ultimately couldn't because of the issues faced as stated before</a:t>
            </a:r>
            <a:endParaRPr sz="1300"/>
          </a:p>
        </p:txBody>
      </p:sp>
      <p:pic>
        <p:nvPicPr>
          <p:cNvPr descr="How to Copy &amp; Paste on Mac | OSXDaily" id="2559" name="Google Shape;2559;p66"/>
          <p:cNvPicPr preferRelativeResize="0"/>
          <p:nvPr/>
        </p:nvPicPr>
        <p:blipFill>
          <a:blip r:embed="rId3">
            <a:alphaModFix/>
          </a:blip>
          <a:stretch>
            <a:fillRect/>
          </a:stretch>
        </p:blipFill>
        <p:spPr>
          <a:xfrm>
            <a:off x="5774300" y="3598350"/>
            <a:ext cx="2865951" cy="13481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67"/>
          <p:cNvSpPr txBox="1"/>
          <p:nvPr>
            <p:ph type="title"/>
          </p:nvPr>
        </p:nvSpPr>
        <p:spPr>
          <a:xfrm>
            <a:off x="2448800" y="291625"/>
            <a:ext cx="2599500" cy="36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t>String (clipboard)</a:t>
            </a:r>
            <a:endParaRPr sz="1900"/>
          </a:p>
        </p:txBody>
      </p:sp>
      <p:cxnSp>
        <p:nvCxnSpPr>
          <p:cNvPr id="2565" name="Google Shape;2565;p67"/>
          <p:cNvCxnSpPr/>
          <p:nvPr/>
        </p:nvCxnSpPr>
        <p:spPr>
          <a:xfrm flipH="1">
            <a:off x="2495000" y="659425"/>
            <a:ext cx="296100" cy="1470900"/>
          </a:xfrm>
          <a:prstGeom prst="straightConnector1">
            <a:avLst/>
          </a:prstGeom>
          <a:noFill/>
          <a:ln cap="flat" cmpd="sng" w="9525">
            <a:solidFill>
              <a:srgbClr val="191919"/>
            </a:solidFill>
            <a:prstDash val="solid"/>
            <a:round/>
            <a:headEnd len="med" w="med" type="none"/>
            <a:tailEnd len="med" w="med" type="none"/>
          </a:ln>
        </p:spPr>
      </p:cxnSp>
      <p:cxnSp>
        <p:nvCxnSpPr>
          <p:cNvPr id="2566" name="Google Shape;2566;p67"/>
          <p:cNvCxnSpPr/>
          <p:nvPr/>
        </p:nvCxnSpPr>
        <p:spPr>
          <a:xfrm flipH="1">
            <a:off x="2914725" y="659425"/>
            <a:ext cx="296100" cy="1470900"/>
          </a:xfrm>
          <a:prstGeom prst="straightConnector1">
            <a:avLst/>
          </a:prstGeom>
          <a:noFill/>
          <a:ln cap="flat" cmpd="sng" w="9525">
            <a:solidFill>
              <a:srgbClr val="191919"/>
            </a:solidFill>
            <a:prstDash val="solid"/>
            <a:round/>
            <a:headEnd len="med" w="med" type="none"/>
            <a:tailEnd len="med" w="med" type="none"/>
          </a:ln>
        </p:spPr>
      </p:cxnSp>
      <p:cxnSp>
        <p:nvCxnSpPr>
          <p:cNvPr id="2567" name="Google Shape;2567;p67"/>
          <p:cNvCxnSpPr/>
          <p:nvPr/>
        </p:nvCxnSpPr>
        <p:spPr>
          <a:xfrm flipH="1">
            <a:off x="3334450" y="659425"/>
            <a:ext cx="296100" cy="1470900"/>
          </a:xfrm>
          <a:prstGeom prst="straightConnector1">
            <a:avLst/>
          </a:prstGeom>
          <a:noFill/>
          <a:ln cap="flat" cmpd="sng" w="9525">
            <a:solidFill>
              <a:srgbClr val="191919"/>
            </a:solidFill>
            <a:prstDash val="solid"/>
            <a:round/>
            <a:headEnd len="med" w="med" type="none"/>
            <a:tailEnd len="med" w="med" type="none"/>
          </a:ln>
        </p:spPr>
      </p:cxnSp>
      <p:cxnSp>
        <p:nvCxnSpPr>
          <p:cNvPr id="2568" name="Google Shape;2568;p67"/>
          <p:cNvCxnSpPr/>
          <p:nvPr/>
        </p:nvCxnSpPr>
        <p:spPr>
          <a:xfrm flipH="1">
            <a:off x="3754175" y="659425"/>
            <a:ext cx="296100" cy="1470900"/>
          </a:xfrm>
          <a:prstGeom prst="straightConnector1">
            <a:avLst/>
          </a:prstGeom>
          <a:noFill/>
          <a:ln cap="flat" cmpd="sng" w="9525">
            <a:solidFill>
              <a:srgbClr val="191919"/>
            </a:solidFill>
            <a:prstDash val="solid"/>
            <a:round/>
            <a:headEnd len="med" w="med" type="none"/>
            <a:tailEnd len="med" w="med" type="none"/>
          </a:ln>
        </p:spPr>
      </p:cxnSp>
      <p:cxnSp>
        <p:nvCxnSpPr>
          <p:cNvPr id="2569" name="Google Shape;2569;p67"/>
          <p:cNvCxnSpPr/>
          <p:nvPr/>
        </p:nvCxnSpPr>
        <p:spPr>
          <a:xfrm flipH="1">
            <a:off x="4173900" y="659425"/>
            <a:ext cx="296100" cy="1470900"/>
          </a:xfrm>
          <a:prstGeom prst="straightConnector1">
            <a:avLst/>
          </a:prstGeom>
          <a:noFill/>
          <a:ln cap="flat" cmpd="sng" w="9525">
            <a:solidFill>
              <a:srgbClr val="191919"/>
            </a:solidFill>
            <a:prstDash val="solid"/>
            <a:round/>
            <a:headEnd len="med" w="med" type="none"/>
            <a:tailEnd len="med" w="med" type="none"/>
          </a:ln>
        </p:spPr>
      </p:cxnSp>
      <p:cxnSp>
        <p:nvCxnSpPr>
          <p:cNvPr id="2570" name="Google Shape;2570;p67"/>
          <p:cNvCxnSpPr/>
          <p:nvPr/>
        </p:nvCxnSpPr>
        <p:spPr>
          <a:xfrm flipH="1">
            <a:off x="4593625" y="659425"/>
            <a:ext cx="296100" cy="1470900"/>
          </a:xfrm>
          <a:prstGeom prst="straightConnector1">
            <a:avLst/>
          </a:prstGeom>
          <a:noFill/>
          <a:ln cap="flat" cmpd="sng" w="9525">
            <a:solidFill>
              <a:srgbClr val="191919"/>
            </a:solidFill>
            <a:prstDash val="solid"/>
            <a:round/>
            <a:headEnd len="med" w="med" type="none"/>
            <a:tailEnd len="med" w="med" type="none"/>
          </a:ln>
        </p:spPr>
      </p:cxnSp>
      <p:sp>
        <p:nvSpPr>
          <p:cNvPr id="2571" name="Google Shape;2571;p67"/>
          <p:cNvSpPr txBox="1"/>
          <p:nvPr/>
        </p:nvSpPr>
        <p:spPr>
          <a:xfrm>
            <a:off x="2326350" y="2054150"/>
            <a:ext cx="5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S        T        R        I        N       G</a:t>
            </a:r>
            <a:endParaRPr b="1" sz="1200">
              <a:solidFill>
                <a:schemeClr val="dk1"/>
              </a:solidFill>
              <a:latin typeface="Nunito"/>
              <a:ea typeface="Nunito"/>
              <a:cs typeface="Nunito"/>
              <a:sym typeface="Nunito"/>
            </a:endParaRPr>
          </a:p>
        </p:txBody>
      </p:sp>
      <p:graphicFrame>
        <p:nvGraphicFramePr>
          <p:cNvPr id="2572" name="Google Shape;2572;p67"/>
          <p:cNvGraphicFramePr/>
          <p:nvPr/>
        </p:nvGraphicFramePr>
        <p:xfrm>
          <a:off x="474050" y="3978500"/>
          <a:ext cx="3000000" cy="3000000"/>
        </p:xfrm>
        <a:graphic>
          <a:graphicData uri="http://schemas.openxmlformats.org/drawingml/2006/table">
            <a:tbl>
              <a:tblPr>
                <a:noFill/>
                <a:tableStyleId>{269DC96E-269D-4461-A906-3B996BB32AF9}</a:tableStyleId>
              </a:tblPr>
              <a:tblGrid>
                <a:gridCol w="658100"/>
                <a:gridCol w="658100"/>
                <a:gridCol w="658100"/>
                <a:gridCol w="658100"/>
                <a:gridCol w="658100"/>
                <a:gridCol w="658100"/>
                <a:gridCol w="658100"/>
                <a:gridCol w="658100"/>
                <a:gridCol w="658100"/>
                <a:gridCol w="6581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r>
            </a:tbl>
          </a:graphicData>
        </a:graphic>
      </p:graphicFrame>
      <p:sp>
        <p:nvSpPr>
          <p:cNvPr id="2573" name="Google Shape;2573;p67"/>
          <p:cNvSpPr txBox="1"/>
          <p:nvPr/>
        </p:nvSpPr>
        <p:spPr>
          <a:xfrm>
            <a:off x="5369700" y="498075"/>
            <a:ext cx="307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Nunito"/>
                <a:ea typeface="Nunito"/>
                <a:cs typeface="Nunito"/>
                <a:sym typeface="Nunito"/>
              </a:rPr>
              <a:t>*In theory</a:t>
            </a:r>
            <a:endParaRPr sz="900">
              <a:solidFill>
                <a:schemeClr val="dk1"/>
              </a:solidFill>
              <a:latin typeface="Nunito"/>
              <a:ea typeface="Nunito"/>
              <a:cs typeface="Nunito"/>
              <a:sym typeface="Nunito"/>
            </a:endParaRPr>
          </a:p>
        </p:txBody>
      </p:sp>
      <p:grpSp>
        <p:nvGrpSpPr>
          <p:cNvPr id="2574" name="Google Shape;2574;p67"/>
          <p:cNvGrpSpPr/>
          <p:nvPr/>
        </p:nvGrpSpPr>
        <p:grpSpPr>
          <a:xfrm>
            <a:off x="2490650" y="2535200"/>
            <a:ext cx="1529250" cy="1443300"/>
            <a:chOff x="2643050" y="2535200"/>
            <a:chExt cx="1529250" cy="1443300"/>
          </a:xfrm>
        </p:grpSpPr>
        <p:cxnSp>
          <p:nvCxnSpPr>
            <p:cNvPr id="2575" name="Google Shape;2575;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576" name="Google Shape;2576;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577" name="Google Shape;2577;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grpSp>
        <p:nvGrpSpPr>
          <p:cNvPr id="2578" name="Google Shape;2578;p67"/>
          <p:cNvGrpSpPr/>
          <p:nvPr/>
        </p:nvGrpSpPr>
        <p:grpSpPr>
          <a:xfrm>
            <a:off x="2907850" y="2423475"/>
            <a:ext cx="1809714" cy="1443300"/>
            <a:chOff x="2643050" y="2535200"/>
            <a:chExt cx="1529250" cy="1443300"/>
          </a:xfrm>
        </p:grpSpPr>
        <p:cxnSp>
          <p:nvCxnSpPr>
            <p:cNvPr id="2579" name="Google Shape;2579;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580" name="Google Shape;2580;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581" name="Google Shape;2581;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graphicFrame>
        <p:nvGraphicFramePr>
          <p:cNvPr id="2582" name="Google Shape;2582;p67"/>
          <p:cNvGraphicFramePr/>
          <p:nvPr/>
        </p:nvGraphicFramePr>
        <p:xfrm>
          <a:off x="515875" y="3978500"/>
          <a:ext cx="3000000" cy="3000000"/>
        </p:xfrm>
        <a:graphic>
          <a:graphicData uri="http://schemas.openxmlformats.org/drawingml/2006/table">
            <a:tbl>
              <a:tblPr>
                <a:noFill/>
                <a:tableStyleId>{269DC96E-269D-4461-A906-3B996BB32AF9}</a:tableStyleId>
              </a:tblPr>
              <a:tblGrid>
                <a:gridCol w="658100"/>
                <a:gridCol w="658100"/>
                <a:gridCol w="658100"/>
                <a:gridCol w="658100"/>
                <a:gridCol w="658100"/>
                <a:gridCol w="658100"/>
                <a:gridCol w="658100"/>
                <a:gridCol w="658100"/>
                <a:gridCol w="658100"/>
                <a:gridCol w="6581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T</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r>
            </a:tbl>
          </a:graphicData>
        </a:graphic>
      </p:graphicFrame>
      <p:graphicFrame>
        <p:nvGraphicFramePr>
          <p:cNvPr id="2583" name="Google Shape;2583;p67"/>
          <p:cNvGraphicFramePr/>
          <p:nvPr/>
        </p:nvGraphicFramePr>
        <p:xfrm>
          <a:off x="515875" y="3978500"/>
          <a:ext cx="3000000" cy="3000000"/>
        </p:xfrm>
        <a:graphic>
          <a:graphicData uri="http://schemas.openxmlformats.org/drawingml/2006/table">
            <a:tbl>
              <a:tblPr>
                <a:noFill/>
                <a:tableStyleId>{269DC96E-269D-4461-A906-3B996BB32AF9}</a:tableStyleId>
              </a:tblPr>
              <a:tblGrid>
                <a:gridCol w="658100"/>
                <a:gridCol w="658100"/>
                <a:gridCol w="658100"/>
                <a:gridCol w="658100"/>
                <a:gridCol w="658100"/>
                <a:gridCol w="658100"/>
                <a:gridCol w="658100"/>
                <a:gridCol w="658100"/>
                <a:gridCol w="658100"/>
                <a:gridCol w="6581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T</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r>
            </a:tbl>
          </a:graphicData>
        </a:graphic>
      </p:graphicFrame>
      <p:grpSp>
        <p:nvGrpSpPr>
          <p:cNvPr id="2584" name="Google Shape;2584;p67"/>
          <p:cNvGrpSpPr/>
          <p:nvPr/>
        </p:nvGrpSpPr>
        <p:grpSpPr>
          <a:xfrm>
            <a:off x="3341225" y="2408975"/>
            <a:ext cx="2132692" cy="1443300"/>
            <a:chOff x="2643050" y="2535200"/>
            <a:chExt cx="1529250" cy="1443300"/>
          </a:xfrm>
        </p:grpSpPr>
        <p:cxnSp>
          <p:nvCxnSpPr>
            <p:cNvPr id="2585" name="Google Shape;2585;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586" name="Google Shape;2586;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587" name="Google Shape;2587;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grpSp>
        <p:nvGrpSpPr>
          <p:cNvPr id="2588" name="Google Shape;2588;p67"/>
          <p:cNvGrpSpPr/>
          <p:nvPr/>
        </p:nvGrpSpPr>
        <p:grpSpPr>
          <a:xfrm>
            <a:off x="3754260" y="2332775"/>
            <a:ext cx="2246774" cy="1443300"/>
            <a:chOff x="2643050" y="2535200"/>
            <a:chExt cx="1529250" cy="1443300"/>
          </a:xfrm>
        </p:grpSpPr>
        <p:cxnSp>
          <p:nvCxnSpPr>
            <p:cNvPr id="2589" name="Google Shape;2589;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590" name="Google Shape;2590;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591" name="Google Shape;2591;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graphicFrame>
        <p:nvGraphicFramePr>
          <p:cNvPr id="2592" name="Google Shape;2592;p67"/>
          <p:cNvGraphicFramePr/>
          <p:nvPr/>
        </p:nvGraphicFramePr>
        <p:xfrm>
          <a:off x="515875" y="3978513"/>
          <a:ext cx="3000000" cy="3000000"/>
        </p:xfrm>
        <a:graphic>
          <a:graphicData uri="http://schemas.openxmlformats.org/drawingml/2006/table">
            <a:tbl>
              <a:tblPr>
                <a:noFill/>
                <a:tableStyleId>{269DC96E-269D-4461-A906-3B996BB32AF9}</a:tableStyleId>
              </a:tblPr>
              <a:tblGrid>
                <a:gridCol w="658100"/>
                <a:gridCol w="658100"/>
                <a:gridCol w="658100"/>
                <a:gridCol w="658100"/>
                <a:gridCol w="658100"/>
                <a:gridCol w="658100"/>
                <a:gridCol w="658100"/>
                <a:gridCol w="658100"/>
                <a:gridCol w="658100"/>
                <a:gridCol w="6581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T</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c>
                  <a:txBody>
                    <a:bodyPr/>
                    <a:lstStyle/>
                    <a:p>
                      <a:pPr indent="0" lvl="0" marL="0" rtl="0" algn="ctr">
                        <a:spcBef>
                          <a:spcPts val="0"/>
                        </a:spcBef>
                        <a:spcAft>
                          <a:spcPts val="0"/>
                        </a:spcAft>
                        <a:buNone/>
                      </a:pPr>
                      <a:r>
                        <a:rPr lang="en"/>
                        <a:t>I</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r>
            </a:tbl>
          </a:graphicData>
        </a:graphic>
      </p:graphicFrame>
      <p:grpSp>
        <p:nvGrpSpPr>
          <p:cNvPr id="2593" name="Google Shape;2593;p67"/>
          <p:cNvGrpSpPr/>
          <p:nvPr/>
        </p:nvGrpSpPr>
        <p:grpSpPr>
          <a:xfrm>
            <a:off x="4174023" y="2332775"/>
            <a:ext cx="2599572" cy="1443300"/>
            <a:chOff x="2643050" y="2535200"/>
            <a:chExt cx="1529250" cy="1443300"/>
          </a:xfrm>
        </p:grpSpPr>
        <p:cxnSp>
          <p:nvCxnSpPr>
            <p:cNvPr id="2594" name="Google Shape;2594;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595" name="Google Shape;2595;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596" name="Google Shape;2596;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graphicFrame>
        <p:nvGraphicFramePr>
          <p:cNvPr id="2597" name="Google Shape;2597;p67"/>
          <p:cNvGraphicFramePr/>
          <p:nvPr/>
        </p:nvGraphicFramePr>
        <p:xfrm>
          <a:off x="459325" y="3978513"/>
          <a:ext cx="3000000" cy="3000000"/>
        </p:xfrm>
        <a:graphic>
          <a:graphicData uri="http://schemas.openxmlformats.org/drawingml/2006/table">
            <a:tbl>
              <a:tblPr>
                <a:noFill/>
                <a:tableStyleId>{269DC96E-269D-4461-A906-3B996BB32AF9}</a:tableStyleId>
              </a:tblPr>
              <a:tblGrid>
                <a:gridCol w="658100"/>
                <a:gridCol w="658100"/>
                <a:gridCol w="658100"/>
                <a:gridCol w="658100"/>
                <a:gridCol w="658100"/>
                <a:gridCol w="658100"/>
                <a:gridCol w="658100"/>
                <a:gridCol w="658100"/>
                <a:gridCol w="658100"/>
                <a:gridCol w="6581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T</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c>
                  <a:txBody>
                    <a:bodyPr/>
                    <a:lstStyle/>
                    <a:p>
                      <a:pPr indent="0" lvl="0" marL="0" rtl="0" algn="ctr">
                        <a:spcBef>
                          <a:spcPts val="0"/>
                        </a:spcBef>
                        <a:spcAft>
                          <a:spcPts val="0"/>
                        </a:spcAft>
                        <a:buNone/>
                      </a:pPr>
                      <a:r>
                        <a:rPr lang="en"/>
                        <a:t>I</a:t>
                      </a:r>
                      <a:endParaRPr/>
                    </a:p>
                  </a:txBody>
                  <a:tcPr marT="91425" marB="91425" marR="91425" marL="91425"/>
                </a:tc>
                <a:tc>
                  <a:txBody>
                    <a:bodyPr/>
                    <a:lstStyle/>
                    <a:p>
                      <a:pPr indent="0" lvl="0" marL="0" rtl="0" algn="ctr">
                        <a:spcBef>
                          <a:spcPts val="0"/>
                        </a:spcBef>
                        <a:spcAft>
                          <a:spcPts val="0"/>
                        </a:spcAft>
                        <a:buNone/>
                      </a:pPr>
                      <a:r>
                        <a:rPr lang="en"/>
                        <a:t>N</a:t>
                      </a:r>
                      <a:endParaRPr/>
                    </a:p>
                  </a:txBody>
                  <a:tcPr marT="91425" marB="91425" marR="91425" marL="91425"/>
                </a:tc>
              </a:tr>
            </a:tbl>
          </a:graphicData>
        </a:graphic>
      </p:graphicFrame>
      <p:graphicFrame>
        <p:nvGraphicFramePr>
          <p:cNvPr id="2598" name="Google Shape;2598;p67"/>
          <p:cNvGraphicFramePr/>
          <p:nvPr/>
        </p:nvGraphicFramePr>
        <p:xfrm>
          <a:off x="1660113" y="3978513"/>
          <a:ext cx="3000000" cy="3000000"/>
        </p:xfrm>
        <a:graphic>
          <a:graphicData uri="http://schemas.openxmlformats.org/drawingml/2006/table">
            <a:tbl>
              <a:tblPr>
                <a:noFill/>
                <a:tableStyleId>{269DC96E-269D-4461-A906-3B996BB32AF9}</a:tableStyleId>
              </a:tblPr>
              <a:tblGrid>
                <a:gridCol w="411300"/>
                <a:gridCol w="411300"/>
                <a:gridCol w="411300"/>
                <a:gridCol w="411300"/>
                <a:gridCol w="411300"/>
                <a:gridCol w="411300"/>
                <a:gridCol w="411300"/>
                <a:gridCol w="411300"/>
                <a:gridCol w="411300"/>
                <a:gridCol w="411300"/>
                <a:gridCol w="411300"/>
                <a:gridCol w="411300"/>
                <a:gridCol w="411300"/>
                <a:gridCol w="411300"/>
                <a:gridCol w="411300"/>
                <a:gridCol w="411300"/>
              </a:tblGrid>
              <a:tr h="100000">
                <a:tc>
                  <a:txBody>
                    <a:bodyPr/>
                    <a:lstStyle/>
                    <a:p>
                      <a:pPr indent="0" lvl="0" marL="0" rtl="0" algn="ctr">
                        <a:spcBef>
                          <a:spcPts val="0"/>
                        </a:spcBef>
                        <a:spcAft>
                          <a:spcPts val="0"/>
                        </a:spcAft>
                        <a:buNone/>
                      </a:pPr>
                      <a:r>
                        <a:rPr lang="en"/>
                        <a:t>H</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O</a:t>
                      </a:r>
                      <a:endParaRPr/>
                    </a:p>
                  </a:txBody>
                  <a:tcPr marT="91425" marB="91425" marR="91425" marL="91425"/>
                </a:tc>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T</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c>
                  <a:txBody>
                    <a:bodyPr/>
                    <a:lstStyle/>
                    <a:p>
                      <a:pPr indent="0" lvl="0" marL="0" rtl="0" algn="ctr">
                        <a:spcBef>
                          <a:spcPts val="0"/>
                        </a:spcBef>
                        <a:spcAft>
                          <a:spcPts val="0"/>
                        </a:spcAft>
                        <a:buNone/>
                      </a:pPr>
                      <a:r>
                        <a:rPr lang="en"/>
                        <a:t>I</a:t>
                      </a:r>
                      <a:endParaRPr/>
                    </a:p>
                  </a:txBody>
                  <a:tcPr marT="91425" marB="91425" marR="91425" marL="91425"/>
                </a:tc>
                <a:tc>
                  <a:txBody>
                    <a:bodyPr/>
                    <a:lstStyle/>
                    <a:p>
                      <a:pPr indent="0" lvl="0" marL="0" rtl="0" algn="ctr">
                        <a:spcBef>
                          <a:spcPts val="0"/>
                        </a:spcBef>
                        <a:spcAft>
                          <a:spcPts val="0"/>
                        </a:spcAft>
                        <a:buNone/>
                      </a:pPr>
                      <a:r>
                        <a:rPr lang="en"/>
                        <a:t>N</a:t>
                      </a:r>
                      <a:endParaRPr/>
                    </a:p>
                  </a:txBody>
                  <a:tcPr marT="91425" marB="91425" marR="91425" marL="91425"/>
                </a:tc>
                <a:tc>
                  <a:txBody>
                    <a:bodyPr/>
                    <a:lstStyle/>
                    <a:p>
                      <a:pPr indent="0" lvl="0" marL="0" rtl="0" algn="ctr">
                        <a:spcBef>
                          <a:spcPts val="0"/>
                        </a:spcBef>
                        <a:spcAft>
                          <a:spcPts val="0"/>
                        </a:spcAft>
                        <a:buNone/>
                      </a:pPr>
                      <a:r>
                        <a:rPr lang="en"/>
                        <a:t>G</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c>
                  <a:txBody>
                    <a:bodyPr/>
                    <a:lstStyle/>
                    <a:p>
                      <a:pPr indent="0" lvl="0" marL="0" rtl="0" algn="ctr">
                        <a:spcBef>
                          <a:spcPts val="0"/>
                        </a:spcBef>
                        <a:spcAft>
                          <a:spcPts val="0"/>
                        </a:spcAft>
                        <a:buNone/>
                      </a:pPr>
                      <a:r>
                        <a:rPr lang="en"/>
                        <a:t>_</a:t>
                      </a:r>
                      <a:endParaRPr/>
                    </a:p>
                  </a:txBody>
                  <a:tcPr marT="91425" marB="91425" marR="91425" marL="91425"/>
                </a:tc>
              </a:tr>
            </a:tbl>
          </a:graphicData>
        </a:graphic>
      </p:graphicFrame>
      <p:grpSp>
        <p:nvGrpSpPr>
          <p:cNvPr id="2599" name="Google Shape;2599;p67"/>
          <p:cNvGrpSpPr/>
          <p:nvPr/>
        </p:nvGrpSpPr>
        <p:grpSpPr>
          <a:xfrm>
            <a:off x="4464500" y="2332775"/>
            <a:ext cx="1529250" cy="1443300"/>
            <a:chOff x="2643050" y="2535200"/>
            <a:chExt cx="1529250" cy="1443300"/>
          </a:xfrm>
        </p:grpSpPr>
        <p:cxnSp>
          <p:nvCxnSpPr>
            <p:cNvPr id="2600" name="Google Shape;2600;p67"/>
            <p:cNvCxnSpPr/>
            <p:nvPr/>
          </p:nvCxnSpPr>
          <p:spPr>
            <a:xfrm>
              <a:off x="2643050" y="2535200"/>
              <a:ext cx="0" cy="915900"/>
            </a:xfrm>
            <a:prstGeom prst="straightConnector1">
              <a:avLst/>
            </a:prstGeom>
            <a:noFill/>
            <a:ln cap="flat" cmpd="sng" w="19050">
              <a:solidFill>
                <a:schemeClr val="dk1"/>
              </a:solidFill>
              <a:prstDash val="solid"/>
              <a:round/>
              <a:headEnd len="med" w="med" type="none"/>
              <a:tailEnd len="med" w="med" type="none"/>
            </a:ln>
          </p:spPr>
        </p:cxnSp>
        <p:cxnSp>
          <p:nvCxnSpPr>
            <p:cNvPr id="2601" name="Google Shape;2601;p67"/>
            <p:cNvCxnSpPr/>
            <p:nvPr/>
          </p:nvCxnSpPr>
          <p:spPr>
            <a:xfrm flipH="1" rot="10800000">
              <a:off x="2647400" y="3450500"/>
              <a:ext cx="1524900" cy="600"/>
            </a:xfrm>
            <a:prstGeom prst="straightConnector1">
              <a:avLst/>
            </a:prstGeom>
            <a:noFill/>
            <a:ln cap="flat" cmpd="sng" w="19050">
              <a:solidFill>
                <a:schemeClr val="dk1"/>
              </a:solidFill>
              <a:prstDash val="solid"/>
              <a:round/>
              <a:headEnd len="med" w="med" type="none"/>
              <a:tailEnd len="med" w="med" type="none"/>
            </a:ln>
          </p:spPr>
        </p:cxnSp>
        <p:cxnSp>
          <p:nvCxnSpPr>
            <p:cNvPr id="2602" name="Google Shape;2602;p67"/>
            <p:cNvCxnSpPr/>
            <p:nvPr/>
          </p:nvCxnSpPr>
          <p:spPr>
            <a:xfrm>
              <a:off x="4160950" y="3451100"/>
              <a:ext cx="2400" cy="5274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9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9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6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Cut</a:t>
            </a:r>
            <a:endParaRPr/>
          </a:p>
        </p:txBody>
      </p:sp>
      <p:sp>
        <p:nvSpPr>
          <p:cNvPr id="2608" name="Google Shape;2608;p68"/>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500"/>
              <a:t>Very similar to copy</a:t>
            </a:r>
            <a:endParaRPr sz="1500"/>
          </a:p>
          <a:p>
            <a:pPr indent="-336550" lvl="0" marL="457200" rtl="0" algn="l">
              <a:spcBef>
                <a:spcPts val="0"/>
              </a:spcBef>
              <a:spcAft>
                <a:spcPts val="0"/>
              </a:spcAft>
              <a:buSzPts val="1700"/>
              <a:buChar char="●"/>
            </a:pPr>
            <a:r>
              <a:rPr lang="en" sz="1500"/>
              <a:t>Instead of just copying the selected text to the clipboard, the cut method also deletes the text from the gap buffer</a:t>
            </a:r>
            <a:endParaRPr sz="1500"/>
          </a:p>
          <a:p>
            <a:pPr indent="-336550" lvl="0" marL="457200" rtl="0" algn="l">
              <a:spcBef>
                <a:spcPts val="0"/>
              </a:spcBef>
              <a:spcAft>
                <a:spcPts val="0"/>
              </a:spcAft>
              <a:buSzPts val="1700"/>
              <a:buChar char="●"/>
            </a:pPr>
            <a:r>
              <a:rPr lang="en" sz="1500"/>
              <a:t>Essentially just a reverse paste: go from the back position to the front position, removing characters as you go along after adding the desired string to the clipboard</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6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614" name="Google Shape;2614;p69"/>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Learned importance of </a:t>
            </a:r>
            <a:r>
              <a:rPr lang="en" sz="1500">
                <a:solidFill>
                  <a:schemeClr val="dk2"/>
                </a:solidFill>
              </a:rPr>
              <a:t>communication</a:t>
            </a:r>
            <a:r>
              <a:rPr lang="en" sz="1500"/>
              <a:t>, further </a:t>
            </a:r>
            <a:r>
              <a:rPr lang="en" sz="1500">
                <a:solidFill>
                  <a:schemeClr val="dk2"/>
                </a:solidFill>
              </a:rPr>
              <a:t>technical research</a:t>
            </a:r>
            <a:r>
              <a:rPr lang="en" sz="1500"/>
              <a:t>, and </a:t>
            </a:r>
            <a:r>
              <a:rPr lang="en" sz="1500">
                <a:solidFill>
                  <a:schemeClr val="dk2"/>
                </a:solidFill>
              </a:rPr>
              <a:t>SMART analysis</a:t>
            </a:r>
            <a:r>
              <a:rPr lang="en" sz="1500"/>
              <a:t> in setting tasks and architecting</a:t>
            </a:r>
            <a:r>
              <a:rPr lang="en" sz="1500"/>
              <a:t> project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Roughly </a:t>
            </a:r>
            <a:r>
              <a:rPr lang="en" sz="1500">
                <a:solidFill>
                  <a:srgbClr val="1C5DFD"/>
                </a:solidFill>
              </a:rPr>
              <a:t>7/12 tasks</a:t>
            </a:r>
            <a:r>
              <a:rPr lang="en" sz="1500"/>
              <a:t> completed, though many bugs remain</a:t>
            </a:r>
            <a:endParaRPr sz="1500"/>
          </a:p>
          <a:p>
            <a:pPr indent="-323850" lvl="0" marL="457200" rtl="0" algn="l">
              <a:spcBef>
                <a:spcPts val="0"/>
              </a:spcBef>
              <a:spcAft>
                <a:spcPts val="0"/>
              </a:spcAft>
              <a:buSzPts val="1500"/>
              <a:buChar char="-"/>
            </a:pPr>
            <a:r>
              <a:rPr lang="en" sz="1500"/>
              <a:t>Goals likely were too ambitious considering busy EOY schedule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solidFill>
                  <a:srgbClr val="2D3B45"/>
                </a:solidFill>
                <a:highlight>
                  <a:schemeClr val="lt1"/>
                </a:highlight>
                <a:latin typeface="Lato"/>
                <a:ea typeface="Lato"/>
                <a:cs typeface="Lato"/>
                <a:sym typeface="Lato"/>
              </a:rPr>
              <a:t>For a Hypothetical Version 2 MVP: </a:t>
            </a:r>
            <a:endParaRPr b="1" sz="1500">
              <a:solidFill>
                <a:srgbClr val="2D3B45"/>
              </a:solidFill>
              <a:highlight>
                <a:schemeClr val="lt1"/>
              </a:highlight>
              <a:latin typeface="Lato"/>
              <a:ea typeface="Lato"/>
              <a:cs typeface="Lato"/>
              <a:sym typeface="Lato"/>
            </a:endParaRPr>
          </a:p>
          <a:p>
            <a:pPr indent="-304800" lvl="0" marL="457200" rtl="0" algn="l">
              <a:spcBef>
                <a:spcPts val="0"/>
              </a:spcBef>
              <a:spcAft>
                <a:spcPts val="0"/>
              </a:spcAft>
              <a:buClr>
                <a:srgbClr val="2D3B45"/>
              </a:buClr>
              <a:buSzPts val="1200"/>
              <a:buFont typeface="Lato"/>
              <a:buChar char="-"/>
            </a:pPr>
            <a:r>
              <a:rPr lang="en">
                <a:solidFill>
                  <a:srgbClr val="2D3B45"/>
                </a:solidFill>
                <a:highlight>
                  <a:schemeClr val="lt1"/>
                </a:highlight>
                <a:latin typeface="Lato"/>
                <a:ea typeface="Lato"/>
                <a:cs typeface="Lato"/>
                <a:sym typeface="Lato"/>
              </a:rPr>
              <a:t>Cross-platform copy, paste and cut functions</a:t>
            </a:r>
            <a:endParaRPr>
              <a:solidFill>
                <a:srgbClr val="2D3B45"/>
              </a:solidFill>
              <a:highlight>
                <a:schemeClr val="lt1"/>
              </a:highlight>
              <a:latin typeface="Lato"/>
              <a:ea typeface="Lato"/>
              <a:cs typeface="Lato"/>
              <a:sym typeface="Lato"/>
            </a:endParaRPr>
          </a:p>
          <a:p>
            <a:pPr indent="-304800" lvl="0" marL="457200" rtl="0" algn="l">
              <a:spcBef>
                <a:spcPts val="0"/>
              </a:spcBef>
              <a:spcAft>
                <a:spcPts val="0"/>
              </a:spcAft>
              <a:buClr>
                <a:srgbClr val="2D3B45"/>
              </a:buClr>
              <a:buSzPts val="1200"/>
              <a:buFont typeface="Lato"/>
              <a:buChar char="-"/>
            </a:pPr>
            <a:r>
              <a:rPr lang="en">
                <a:solidFill>
                  <a:srgbClr val="2D3B45"/>
                </a:solidFill>
                <a:highlight>
                  <a:schemeClr val="lt1"/>
                </a:highlight>
                <a:latin typeface="Lato"/>
                <a:ea typeface="Lato"/>
                <a:cs typeface="Lato"/>
                <a:sym typeface="Lato"/>
              </a:rPr>
              <a:t>Mouse support</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Syntax highlighting</a:t>
            </a:r>
            <a:endParaRPr>
              <a:solidFill>
                <a:srgbClr val="2D3B45"/>
              </a:solidFill>
              <a:highlight>
                <a:schemeClr val="lt1"/>
              </a:highlight>
              <a:latin typeface="Lato"/>
              <a:ea typeface="Lato"/>
              <a:cs typeface="Lato"/>
              <a:sym typeface="Lato"/>
            </a:endParaRPr>
          </a:p>
          <a:p>
            <a:pPr indent="-304800" lvl="0" marL="457200" rtl="0" algn="l">
              <a:spcBef>
                <a:spcPts val="0"/>
              </a:spcBef>
              <a:spcAft>
                <a:spcPts val="0"/>
              </a:spcAft>
              <a:buClr>
                <a:srgbClr val="2D3B45"/>
              </a:buClr>
              <a:buSzPts val="1200"/>
              <a:buFont typeface="Lato"/>
              <a:buChar char="-"/>
            </a:pPr>
            <a:r>
              <a:rPr lang="en">
                <a:solidFill>
                  <a:srgbClr val="2D3B45"/>
                </a:solidFill>
                <a:highlight>
                  <a:schemeClr val="lt1"/>
                </a:highlight>
                <a:latin typeface="Lato"/>
                <a:ea typeface="Lato"/>
                <a:cs typeface="Lato"/>
                <a:sym typeface="Lato"/>
              </a:rPr>
              <a:t>GUI implementation</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Open multiple files/File browser</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lang="en">
                <a:solidFill>
                  <a:srgbClr val="2D3B45"/>
                </a:solidFill>
                <a:highlight>
                  <a:schemeClr val="lt1"/>
                </a:highlight>
                <a:latin typeface="Lato"/>
                <a:ea typeface="Lato"/>
                <a:cs typeface="Lato"/>
                <a:sym typeface="Lato"/>
              </a:rPr>
              <a:t>Autosave</a:t>
            </a:r>
            <a:endParaRPr>
              <a:solidFill>
                <a:srgbClr val="2D3B45"/>
              </a:solidFill>
              <a:highlight>
                <a:schemeClr val="lt1"/>
              </a:highlight>
              <a:latin typeface="Lato"/>
              <a:ea typeface="Lato"/>
              <a:cs typeface="Lato"/>
              <a:sym typeface="Lato"/>
            </a:endParaRPr>
          </a:p>
          <a:p>
            <a:pPr indent="-317500" lvl="0" marL="457200" rtl="0" algn="l">
              <a:spcBef>
                <a:spcPts val="0"/>
              </a:spcBef>
              <a:spcAft>
                <a:spcPts val="0"/>
              </a:spcAft>
              <a:buClr>
                <a:srgbClr val="2D3B45"/>
              </a:buClr>
              <a:buSzPts val="1400"/>
              <a:buFont typeface="Lato"/>
              <a:buChar char="-"/>
            </a:pPr>
            <a:r>
              <a:rPr i="1" lang="en">
                <a:solidFill>
                  <a:srgbClr val="2D3B45"/>
                </a:solidFill>
                <a:highlight>
                  <a:schemeClr val="lt1"/>
                </a:highlight>
                <a:latin typeface="Lato"/>
                <a:ea typeface="Lato"/>
                <a:cs typeface="Lato"/>
                <a:sym typeface="Lato"/>
              </a:rPr>
              <a:t>Rope data structure?</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 of A </a:t>
            </a:r>
            <a:r>
              <a:rPr lang="en"/>
              <a:t>Usable</a:t>
            </a:r>
            <a:r>
              <a:rPr lang="en"/>
              <a:t> Editor</a:t>
            </a:r>
            <a:endParaRPr/>
          </a:p>
        </p:txBody>
      </p:sp>
      <p:sp>
        <p:nvSpPr>
          <p:cNvPr id="2178" name="Google Shape;2178;p30"/>
          <p:cNvSpPr txBox="1"/>
          <p:nvPr>
            <p:ph idx="1" type="body"/>
          </p:nvPr>
        </p:nvSpPr>
        <p:spPr>
          <a:xfrm>
            <a:off x="720000" y="1213475"/>
            <a:ext cx="7886100" cy="3259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300"/>
              <a:t>Efficient</a:t>
            </a:r>
            <a:r>
              <a:rPr lang="en" sz="1300"/>
              <a:t> </a:t>
            </a:r>
            <a:r>
              <a:rPr lang="en" sz="1300"/>
              <a:t>insertion, deletion, and random access</a:t>
            </a:r>
            <a:r>
              <a:rPr lang="en" sz="1300"/>
              <a:t> of text</a:t>
            </a:r>
            <a:endParaRPr sz="1300"/>
          </a:p>
          <a:p>
            <a:pPr indent="-311150" lvl="1" marL="914400" rtl="0" algn="l">
              <a:spcBef>
                <a:spcPts val="0"/>
              </a:spcBef>
              <a:spcAft>
                <a:spcPts val="0"/>
              </a:spcAft>
              <a:buSzPts val="1300"/>
              <a:buAutoNum type="alphaLcPeriod"/>
            </a:pPr>
            <a:r>
              <a:rPr lang="en" sz="1300"/>
              <a:t>Performance and memory </a:t>
            </a:r>
            <a:r>
              <a:rPr lang="en" sz="1300"/>
              <a:t>trade offs</a:t>
            </a:r>
            <a:r>
              <a:rPr lang="en" sz="1300"/>
              <a:t> between </a:t>
            </a:r>
            <a:r>
              <a:rPr lang="en" sz="1300"/>
              <a:t>data structures</a:t>
            </a:r>
            <a:endParaRPr sz="1300"/>
          </a:p>
          <a:p>
            <a:pPr indent="-323850" lvl="0" marL="457200" rtl="0" algn="l">
              <a:spcBef>
                <a:spcPts val="0"/>
              </a:spcBef>
              <a:spcAft>
                <a:spcPts val="0"/>
              </a:spcAft>
              <a:buSzPts val="1500"/>
              <a:buAutoNum type="arabicPeriod"/>
            </a:pPr>
            <a:r>
              <a:rPr lang="en" sz="1300"/>
              <a:t>View variable amount of text (line width and count)</a:t>
            </a:r>
            <a:endParaRPr sz="1300"/>
          </a:p>
          <a:p>
            <a:pPr indent="-323850" lvl="0" marL="457200" rtl="0" algn="l">
              <a:spcBef>
                <a:spcPts val="0"/>
              </a:spcBef>
              <a:spcAft>
                <a:spcPts val="0"/>
              </a:spcAft>
              <a:buSzPts val="1500"/>
              <a:buAutoNum type="arabicPeriod"/>
            </a:pPr>
            <a:r>
              <a:rPr lang="en" sz="1300"/>
              <a:t>File Serialization</a:t>
            </a:r>
            <a:endParaRPr sz="1300"/>
          </a:p>
          <a:p>
            <a:pPr indent="-311150" lvl="1" marL="914400" rtl="0" algn="l">
              <a:spcBef>
                <a:spcPts val="0"/>
              </a:spcBef>
              <a:spcAft>
                <a:spcPts val="0"/>
              </a:spcAft>
              <a:buSzPts val="1300"/>
              <a:buAutoNum type="alphaLcPeriod"/>
            </a:pPr>
            <a:r>
              <a:rPr lang="en" sz="1300"/>
              <a:t>Read and write to files on disk</a:t>
            </a:r>
            <a:endParaRPr sz="1300"/>
          </a:p>
          <a:p>
            <a:pPr indent="-311150" lvl="0" marL="457200" rtl="0" algn="l">
              <a:spcBef>
                <a:spcPts val="0"/>
              </a:spcBef>
              <a:spcAft>
                <a:spcPts val="0"/>
              </a:spcAft>
              <a:buSzPts val="1300"/>
              <a:buAutoNum type="arabicPeriod"/>
            </a:pPr>
            <a:r>
              <a:rPr i="1" lang="en" sz="1300"/>
              <a:t>Usability</a:t>
            </a:r>
            <a:r>
              <a:rPr i="1" lang="en" sz="1300"/>
              <a:t>:  </a:t>
            </a:r>
            <a:r>
              <a:rPr lang="en" sz="1300"/>
              <a:t>When scrolling, snap to end of line; New line on enter; Delete line on backspace; etc.</a:t>
            </a:r>
            <a:endParaRPr sz="1300"/>
          </a:p>
          <a:p>
            <a:pPr indent="-323850" lvl="0" marL="457200" rtl="0" algn="l">
              <a:spcBef>
                <a:spcPts val="0"/>
              </a:spcBef>
              <a:spcAft>
                <a:spcPts val="0"/>
              </a:spcAft>
              <a:buSzPts val="1500"/>
              <a:buAutoNum type="arabicPeriod"/>
            </a:pPr>
            <a:r>
              <a:rPr i="1" lang="en" sz="1300"/>
              <a:t>Advanced: </a:t>
            </a:r>
            <a:r>
              <a:rPr lang="en" sz="1300"/>
              <a:t>find and replace, copy/cut and paste, text formatting, sentence highlighting, and etc.</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b="1" sz="1000">
              <a:solidFill>
                <a:schemeClr val="dk2"/>
              </a:solidFill>
            </a:endParaRPr>
          </a:p>
        </p:txBody>
      </p:sp>
      <p:pic>
        <p:nvPicPr>
          <p:cNvPr id="2179" name="Google Shape;2179;p30"/>
          <p:cNvPicPr preferRelativeResize="0"/>
          <p:nvPr/>
        </p:nvPicPr>
        <p:blipFill>
          <a:blip r:embed="rId3">
            <a:alphaModFix/>
          </a:blip>
          <a:stretch>
            <a:fillRect/>
          </a:stretch>
        </p:blipFill>
        <p:spPr>
          <a:xfrm>
            <a:off x="1091675" y="3647134"/>
            <a:ext cx="1223173" cy="1215007"/>
          </a:xfrm>
          <a:prstGeom prst="rect">
            <a:avLst/>
          </a:prstGeom>
          <a:noFill/>
          <a:ln>
            <a:noFill/>
          </a:ln>
        </p:spPr>
      </p:pic>
      <p:pic>
        <p:nvPicPr>
          <p:cNvPr id="2180" name="Google Shape;2180;p30"/>
          <p:cNvPicPr preferRelativeResize="0"/>
          <p:nvPr/>
        </p:nvPicPr>
        <p:blipFill>
          <a:blip r:embed="rId4">
            <a:alphaModFix/>
          </a:blip>
          <a:stretch>
            <a:fillRect/>
          </a:stretch>
        </p:blipFill>
        <p:spPr>
          <a:xfrm>
            <a:off x="2562794" y="3257815"/>
            <a:ext cx="1304044" cy="1215009"/>
          </a:xfrm>
          <a:prstGeom prst="rect">
            <a:avLst/>
          </a:prstGeom>
          <a:noFill/>
          <a:ln>
            <a:noFill/>
          </a:ln>
        </p:spPr>
      </p:pic>
      <p:pic>
        <p:nvPicPr>
          <p:cNvPr id="2181" name="Google Shape;2181;p30"/>
          <p:cNvPicPr preferRelativeResize="0"/>
          <p:nvPr/>
        </p:nvPicPr>
        <p:blipFill>
          <a:blip r:embed="rId5">
            <a:alphaModFix/>
          </a:blip>
          <a:stretch>
            <a:fillRect/>
          </a:stretch>
        </p:blipFill>
        <p:spPr>
          <a:xfrm>
            <a:off x="4244870" y="3478126"/>
            <a:ext cx="1614449" cy="1504224"/>
          </a:xfrm>
          <a:prstGeom prst="rect">
            <a:avLst/>
          </a:prstGeom>
          <a:noFill/>
          <a:ln>
            <a:noFill/>
          </a:ln>
        </p:spPr>
      </p:pic>
      <p:pic>
        <p:nvPicPr>
          <p:cNvPr id="2182" name="Google Shape;2182;p30"/>
          <p:cNvPicPr preferRelativeResize="0"/>
          <p:nvPr/>
        </p:nvPicPr>
        <p:blipFill>
          <a:blip r:embed="rId6">
            <a:alphaModFix/>
          </a:blip>
          <a:stretch>
            <a:fillRect/>
          </a:stretch>
        </p:blipFill>
        <p:spPr>
          <a:xfrm>
            <a:off x="5931345" y="2997775"/>
            <a:ext cx="1862254" cy="1735109"/>
          </a:xfrm>
          <a:prstGeom prst="rect">
            <a:avLst/>
          </a:prstGeom>
          <a:noFill/>
          <a:ln>
            <a:noFill/>
          </a:ln>
        </p:spPr>
      </p:pic>
      <p:pic>
        <p:nvPicPr>
          <p:cNvPr id="2183" name="Google Shape;2183;p30"/>
          <p:cNvPicPr preferRelativeResize="0"/>
          <p:nvPr/>
        </p:nvPicPr>
        <p:blipFill rotWithShape="1">
          <a:blip r:embed="rId7">
            <a:alphaModFix/>
          </a:blip>
          <a:srcRect b="0" l="24440" r="24363" t="0"/>
          <a:stretch/>
        </p:blipFill>
        <p:spPr>
          <a:xfrm>
            <a:off x="7789346" y="3478125"/>
            <a:ext cx="884678" cy="1215025"/>
          </a:xfrm>
          <a:prstGeom prst="rect">
            <a:avLst/>
          </a:prstGeom>
          <a:noFill/>
          <a:ln>
            <a:noFill/>
          </a:ln>
        </p:spPr>
      </p:pic>
      <p:cxnSp>
        <p:nvCxnSpPr>
          <p:cNvPr id="2184" name="Google Shape;2184;p30"/>
          <p:cNvCxnSpPr/>
          <p:nvPr/>
        </p:nvCxnSpPr>
        <p:spPr>
          <a:xfrm flipH="1" rot="10800000">
            <a:off x="5502100" y="1647300"/>
            <a:ext cx="1445700" cy="448200"/>
          </a:xfrm>
          <a:prstGeom prst="straightConnector1">
            <a:avLst/>
          </a:prstGeom>
          <a:noFill/>
          <a:ln cap="flat" cmpd="sng" w="9525">
            <a:solidFill>
              <a:schemeClr val="dk2"/>
            </a:solidFill>
            <a:prstDash val="solid"/>
            <a:round/>
            <a:headEnd len="med" w="med" type="none"/>
            <a:tailEnd len="med" w="med" type="triangle"/>
          </a:ln>
        </p:spPr>
      </p:cxnSp>
      <p:sp>
        <p:nvSpPr>
          <p:cNvPr id="2185" name="Google Shape;2185;p30"/>
          <p:cNvSpPr txBox="1"/>
          <p:nvPr/>
        </p:nvSpPr>
        <p:spPr>
          <a:xfrm>
            <a:off x="6947800" y="1354225"/>
            <a:ext cx="137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Essentially, our user stories/audience needs!</a:t>
            </a:r>
            <a:endParaRPr sz="10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1000"/>
                                        <p:tgtEl>
                                          <p:spTgt spid="2184"/>
                                        </p:tgtEl>
                                      </p:cBhvr>
                                    </p:animEffect>
                                  </p:childTnLst>
                                </p:cTn>
                              </p:par>
                              <p:par>
                                <p:cTn fill="hold" nodeType="withEffect" presetClass="entr" presetID="10" presetSubtype="0">
                                  <p:stCondLst>
                                    <p:cond delay="0"/>
                                  </p:stCondLst>
                                  <p:childTnLst>
                                    <p:set>
                                      <p:cBhvr>
                                        <p:cTn dur="1" fill="hold">
                                          <p:stCondLst>
                                            <p:cond delay="0"/>
                                          </p:stCondLst>
                                        </p:cTn>
                                        <p:tgtEl>
                                          <p:spTgt spid="2185"/>
                                        </p:tgtEl>
                                        <p:attrNameLst>
                                          <p:attrName>style.visibility</p:attrName>
                                        </p:attrNameLst>
                                      </p:cBhvr>
                                      <p:to>
                                        <p:strVal val="visible"/>
                                      </p:to>
                                    </p:set>
                                    <p:animEffect filter="fade" transition="in">
                                      <p:cBhvr>
                                        <p:cTn dur="1"/>
                                        <p:tgtEl>
                                          <p:spTgt spid="2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3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 Tools</a:t>
            </a:r>
            <a:endParaRPr/>
          </a:p>
        </p:txBody>
      </p:sp>
      <p:sp>
        <p:nvSpPr>
          <p:cNvPr id="2191" name="Google Shape;2191;p31"/>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Clang++ </a:t>
            </a:r>
            <a:r>
              <a:rPr lang="en" sz="1600"/>
              <a:t>- C++ compiler</a:t>
            </a:r>
            <a:endParaRPr sz="1600"/>
          </a:p>
          <a:p>
            <a:pPr indent="0" lvl="0" marL="0" rtl="0" algn="l">
              <a:spcBef>
                <a:spcPts val="0"/>
              </a:spcBef>
              <a:spcAft>
                <a:spcPts val="0"/>
              </a:spcAft>
              <a:buNone/>
            </a:pPr>
            <a:r>
              <a:rPr b="1" lang="en" sz="1600"/>
              <a:t>GNU Make </a:t>
            </a:r>
            <a:r>
              <a:rPr lang="en" sz="1600"/>
              <a:t>- Build system</a:t>
            </a:r>
            <a:endParaRPr sz="1600"/>
          </a:p>
          <a:p>
            <a:pPr indent="0" lvl="0" marL="0" rtl="0" algn="l">
              <a:spcBef>
                <a:spcPts val="0"/>
              </a:spcBef>
              <a:spcAft>
                <a:spcPts val="0"/>
              </a:spcAft>
              <a:buNone/>
            </a:pPr>
            <a:r>
              <a:rPr b="1" lang="en" sz="1600"/>
              <a:t>Git/Github </a:t>
            </a:r>
            <a:r>
              <a:rPr lang="en" sz="1600"/>
              <a:t>- Version control</a:t>
            </a:r>
            <a:endParaRPr sz="1600"/>
          </a:p>
          <a:p>
            <a:pPr indent="0" lvl="0" marL="0" rtl="0" algn="l">
              <a:spcBef>
                <a:spcPts val="0"/>
              </a:spcBef>
              <a:spcAft>
                <a:spcPts val="0"/>
              </a:spcAft>
              <a:buNone/>
            </a:pPr>
            <a:r>
              <a:rPr b="1" lang="en" sz="1600"/>
              <a:t>Windows Subsystem for Linux </a:t>
            </a:r>
            <a:r>
              <a:rPr lang="en" sz="1600"/>
              <a:t>- Cross-platform builds</a:t>
            </a:r>
            <a:endParaRPr sz="1600"/>
          </a:p>
          <a:p>
            <a:pPr indent="0" lvl="0" marL="0" rtl="0" algn="l">
              <a:spcBef>
                <a:spcPts val="0"/>
              </a:spcBef>
              <a:spcAft>
                <a:spcPts val="0"/>
              </a:spcAft>
              <a:buNone/>
            </a:pPr>
            <a:r>
              <a:rPr b="1" lang="en" sz="1600"/>
              <a:t>Trello </a:t>
            </a:r>
            <a:r>
              <a:rPr lang="en" sz="1600"/>
              <a:t>- Kanban &amp; Project Management</a:t>
            </a:r>
            <a:endParaRPr sz="1600"/>
          </a:p>
          <a:p>
            <a:pPr indent="0" lvl="0" marL="0" rtl="0" algn="l">
              <a:spcBef>
                <a:spcPts val="0"/>
              </a:spcBef>
              <a:spcAft>
                <a:spcPts val="0"/>
              </a:spcAft>
              <a:buNone/>
            </a:pPr>
            <a:r>
              <a:rPr b="1" lang="en" sz="1600"/>
              <a:t>ncurses</a:t>
            </a:r>
            <a:r>
              <a:rPr b="1" lang="en" sz="1600"/>
              <a:t> </a:t>
            </a:r>
            <a:r>
              <a:rPr lang="en" sz="1600"/>
              <a:t>- Text User-Interface</a:t>
            </a:r>
            <a:endParaRPr sz="1600"/>
          </a:p>
        </p:txBody>
      </p:sp>
      <p:pic>
        <p:nvPicPr>
          <p:cNvPr id="2192" name="Google Shape;2192;p31"/>
          <p:cNvPicPr preferRelativeResize="0"/>
          <p:nvPr/>
        </p:nvPicPr>
        <p:blipFill>
          <a:blip r:embed="rId3">
            <a:alphaModFix/>
          </a:blip>
          <a:stretch>
            <a:fillRect/>
          </a:stretch>
        </p:blipFill>
        <p:spPr>
          <a:xfrm>
            <a:off x="594119" y="2907826"/>
            <a:ext cx="2714824" cy="1775075"/>
          </a:xfrm>
          <a:prstGeom prst="rect">
            <a:avLst/>
          </a:prstGeom>
          <a:noFill/>
          <a:ln>
            <a:noFill/>
          </a:ln>
        </p:spPr>
      </p:pic>
      <p:pic>
        <p:nvPicPr>
          <p:cNvPr id="2193" name="Google Shape;2193;p31"/>
          <p:cNvPicPr preferRelativeResize="0"/>
          <p:nvPr/>
        </p:nvPicPr>
        <p:blipFill rotWithShape="1">
          <a:blip r:embed="rId4">
            <a:alphaModFix/>
          </a:blip>
          <a:srcRect b="0" l="24074" r="26082" t="0"/>
          <a:stretch/>
        </p:blipFill>
        <p:spPr>
          <a:xfrm>
            <a:off x="3294253" y="2856550"/>
            <a:ext cx="1504073" cy="1775075"/>
          </a:xfrm>
          <a:prstGeom prst="rect">
            <a:avLst/>
          </a:prstGeom>
          <a:noFill/>
          <a:ln>
            <a:noFill/>
          </a:ln>
        </p:spPr>
      </p:pic>
      <p:pic>
        <p:nvPicPr>
          <p:cNvPr id="2194" name="Google Shape;2194;p31"/>
          <p:cNvPicPr preferRelativeResize="0"/>
          <p:nvPr/>
        </p:nvPicPr>
        <p:blipFill>
          <a:blip r:embed="rId5">
            <a:alphaModFix/>
          </a:blip>
          <a:stretch>
            <a:fillRect/>
          </a:stretch>
        </p:blipFill>
        <p:spPr>
          <a:xfrm>
            <a:off x="6791225" y="872750"/>
            <a:ext cx="2258076" cy="1411300"/>
          </a:xfrm>
          <a:prstGeom prst="rect">
            <a:avLst/>
          </a:prstGeom>
          <a:noFill/>
          <a:ln>
            <a:noFill/>
          </a:ln>
        </p:spPr>
      </p:pic>
      <p:pic>
        <p:nvPicPr>
          <p:cNvPr id="2195" name="Google Shape;2195;p31"/>
          <p:cNvPicPr preferRelativeResize="0"/>
          <p:nvPr/>
        </p:nvPicPr>
        <p:blipFill>
          <a:blip r:embed="rId6">
            <a:alphaModFix/>
          </a:blip>
          <a:stretch>
            <a:fillRect/>
          </a:stretch>
        </p:blipFill>
        <p:spPr>
          <a:xfrm>
            <a:off x="4572001" y="2474750"/>
            <a:ext cx="2258074" cy="1270164"/>
          </a:xfrm>
          <a:prstGeom prst="rect">
            <a:avLst/>
          </a:prstGeom>
          <a:noFill/>
          <a:ln>
            <a:noFill/>
          </a:ln>
        </p:spPr>
      </p:pic>
      <p:pic>
        <p:nvPicPr>
          <p:cNvPr id="2196" name="Google Shape;2196;p31"/>
          <p:cNvPicPr preferRelativeResize="0"/>
          <p:nvPr/>
        </p:nvPicPr>
        <p:blipFill>
          <a:blip r:embed="rId7">
            <a:alphaModFix/>
          </a:blip>
          <a:stretch>
            <a:fillRect/>
          </a:stretch>
        </p:blipFill>
        <p:spPr>
          <a:xfrm>
            <a:off x="6830074" y="2482850"/>
            <a:ext cx="1632775" cy="1253974"/>
          </a:xfrm>
          <a:prstGeom prst="rect">
            <a:avLst/>
          </a:prstGeom>
          <a:noFill/>
          <a:ln>
            <a:noFill/>
          </a:ln>
        </p:spPr>
      </p:pic>
      <p:pic>
        <p:nvPicPr>
          <p:cNvPr id="2197" name="Google Shape;2197;p31"/>
          <p:cNvPicPr preferRelativeResize="0"/>
          <p:nvPr/>
        </p:nvPicPr>
        <p:blipFill>
          <a:blip r:embed="rId8">
            <a:alphaModFix/>
          </a:blip>
          <a:stretch>
            <a:fillRect/>
          </a:stretch>
        </p:blipFill>
        <p:spPr>
          <a:xfrm>
            <a:off x="6330650" y="3744928"/>
            <a:ext cx="2258074" cy="12701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3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Demonstration</a:t>
            </a:r>
            <a:endParaRPr/>
          </a:p>
        </p:txBody>
      </p:sp>
      <p:sp>
        <p:nvSpPr>
          <p:cNvPr id="2203" name="Google Shape;2203;p32"/>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Features</a:t>
            </a:r>
            <a:r>
              <a:rPr b="1" lang="en" sz="1600"/>
              <a:t>:</a:t>
            </a:r>
            <a:endParaRPr b="1" sz="1600"/>
          </a:p>
          <a:p>
            <a:pPr indent="-342900" lvl="0" marL="457200" rtl="0" algn="l">
              <a:spcBef>
                <a:spcPts val="0"/>
              </a:spcBef>
              <a:spcAft>
                <a:spcPts val="0"/>
              </a:spcAft>
              <a:buSzPts val="1800"/>
              <a:buChar char="-"/>
            </a:pPr>
            <a:r>
              <a:rPr lang="en" sz="1600"/>
              <a:t>Insert and delete text</a:t>
            </a:r>
            <a:endParaRPr sz="1600"/>
          </a:p>
          <a:p>
            <a:pPr indent="-330200" lvl="0" marL="457200" rtl="0" algn="l">
              <a:spcBef>
                <a:spcPts val="0"/>
              </a:spcBef>
              <a:spcAft>
                <a:spcPts val="0"/>
              </a:spcAft>
              <a:buSzPts val="1600"/>
              <a:buChar char="-"/>
            </a:pPr>
            <a:r>
              <a:rPr lang="en" sz="1600"/>
              <a:t>Cursor movement</a:t>
            </a:r>
            <a:endParaRPr sz="1600"/>
          </a:p>
          <a:p>
            <a:pPr indent="-342900" lvl="0" marL="457200" rtl="0" algn="l">
              <a:spcBef>
                <a:spcPts val="0"/>
              </a:spcBef>
              <a:spcAft>
                <a:spcPts val="0"/>
              </a:spcAft>
              <a:buSzPts val="1800"/>
              <a:buChar char="-"/>
            </a:pPr>
            <a:r>
              <a:rPr lang="en" sz="1600"/>
              <a:t>Multi-line editing</a:t>
            </a:r>
            <a:endParaRPr sz="1600"/>
          </a:p>
          <a:p>
            <a:pPr indent="-330200" lvl="0" marL="457200" rtl="0" algn="l">
              <a:spcBef>
                <a:spcPts val="0"/>
              </a:spcBef>
              <a:spcAft>
                <a:spcPts val="0"/>
              </a:spcAft>
              <a:buSzPts val="1600"/>
              <a:buChar char="-"/>
            </a:pPr>
            <a:r>
              <a:rPr lang="en" sz="1600"/>
              <a:t>Open files</a:t>
            </a:r>
            <a:endParaRPr sz="1600"/>
          </a:p>
          <a:p>
            <a:pPr indent="-330200" lvl="0" marL="457200" rtl="0" algn="l">
              <a:spcBef>
                <a:spcPts val="0"/>
              </a:spcBef>
              <a:spcAft>
                <a:spcPts val="0"/>
              </a:spcAft>
              <a:buSzPts val="1600"/>
              <a:buChar char="-"/>
            </a:pPr>
            <a:r>
              <a:rPr lang="en" sz="1600"/>
              <a:t>Copy/Paste</a:t>
            </a:r>
            <a:endParaRPr sz="1600"/>
          </a:p>
          <a:p>
            <a:pPr indent="-330200" lvl="1" marL="914400" rtl="0" algn="l">
              <a:spcBef>
                <a:spcPts val="0"/>
              </a:spcBef>
              <a:spcAft>
                <a:spcPts val="0"/>
              </a:spcAft>
              <a:buSzPts val="1600"/>
              <a:buChar char="-"/>
            </a:pPr>
            <a:r>
              <a:rPr lang="en" sz="1600"/>
              <a:t>Somewhat….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33"/>
          <p:cNvSpPr txBox="1"/>
          <p:nvPr>
            <p:ph type="title"/>
          </p:nvPr>
        </p:nvSpPr>
        <p:spPr>
          <a:xfrm>
            <a:off x="1284000" y="1822313"/>
            <a:ext cx="65760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Algorithms</a:t>
            </a:r>
            <a:endParaRPr/>
          </a:p>
        </p:txBody>
      </p:sp>
      <p:sp>
        <p:nvSpPr>
          <p:cNvPr id="2209" name="Google Shape;2209;p33"/>
          <p:cNvSpPr txBox="1"/>
          <p:nvPr>
            <p:ph idx="1" type="subTitle"/>
          </p:nvPr>
        </p:nvSpPr>
        <p:spPr>
          <a:xfrm>
            <a:off x="1284000" y="2736713"/>
            <a:ext cx="6576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Part 2</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3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Chosen </a:t>
            </a:r>
            <a:r>
              <a:rPr lang="en"/>
              <a:t>Architecture for MVP</a:t>
            </a:r>
            <a:endParaRPr/>
          </a:p>
        </p:txBody>
      </p:sp>
      <p:sp>
        <p:nvSpPr>
          <p:cNvPr id="2215" name="Google Shape;2215;p34"/>
          <p:cNvSpPr txBox="1"/>
          <p:nvPr>
            <p:ph idx="1" type="body"/>
          </p:nvPr>
        </p:nvSpPr>
        <p:spPr>
          <a:xfrm>
            <a:off x="720000" y="1213475"/>
            <a:ext cx="7704000" cy="3395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Gap Buffer </a:t>
            </a:r>
            <a:endParaRPr sz="1600"/>
          </a:p>
          <a:p>
            <a:pPr indent="-330200" lvl="1" marL="914400" rtl="0" algn="l">
              <a:spcBef>
                <a:spcPts val="0"/>
              </a:spcBef>
              <a:spcAft>
                <a:spcPts val="0"/>
              </a:spcAft>
              <a:buSzPts val="1600"/>
              <a:buAutoNum type="alphaLcPeriod"/>
            </a:pPr>
            <a:r>
              <a:rPr lang="en" sz="1600"/>
              <a:t>Represents a line of text</a:t>
            </a:r>
            <a:endParaRPr sz="1600"/>
          </a:p>
          <a:p>
            <a:pPr indent="-330200" lvl="0" marL="457200" rtl="0" algn="l">
              <a:spcBef>
                <a:spcPts val="0"/>
              </a:spcBef>
              <a:spcAft>
                <a:spcPts val="0"/>
              </a:spcAft>
              <a:buSzPts val="1600"/>
              <a:buAutoNum type="arabicPeriod"/>
            </a:pPr>
            <a:r>
              <a:rPr lang="en" sz="1600"/>
              <a:t>Linked list of gap buffers</a:t>
            </a:r>
            <a:endParaRPr sz="1600"/>
          </a:p>
          <a:p>
            <a:pPr indent="-330200" lvl="1" marL="914400" rtl="0" algn="l">
              <a:spcBef>
                <a:spcPts val="0"/>
              </a:spcBef>
              <a:spcAft>
                <a:spcPts val="0"/>
              </a:spcAft>
              <a:buSzPts val="1600"/>
              <a:buAutoNum type="alphaLcPeriod"/>
            </a:pPr>
            <a:r>
              <a:rPr lang="en" sz="1600"/>
              <a:t>Represents a file</a:t>
            </a:r>
            <a:endParaRPr sz="1600"/>
          </a:p>
          <a:p>
            <a:pPr indent="-330200" lvl="1" marL="914400" rtl="0" algn="l">
              <a:spcBef>
                <a:spcPts val="0"/>
              </a:spcBef>
              <a:spcAft>
                <a:spcPts val="0"/>
              </a:spcAft>
              <a:buSzPts val="1600"/>
              <a:buAutoNum type="alphaLcPeriod"/>
            </a:pPr>
            <a:r>
              <a:rPr lang="en" sz="1600"/>
              <a:t>Each entry is a line</a:t>
            </a:r>
            <a:endParaRPr sz="1600"/>
          </a:p>
          <a:p>
            <a:pPr indent="-330200" lvl="0" marL="457200" rtl="0" algn="l">
              <a:spcBef>
                <a:spcPts val="0"/>
              </a:spcBef>
              <a:spcAft>
                <a:spcPts val="0"/>
              </a:spcAft>
              <a:buSzPts val="1600"/>
              <a:buAutoNum type="arabicPeriod"/>
            </a:pPr>
            <a:r>
              <a:rPr lang="en" sz="1600"/>
              <a:t>Ncurses</a:t>
            </a:r>
            <a:endParaRPr sz="1600"/>
          </a:p>
          <a:p>
            <a:pPr indent="-330200" lvl="1" marL="914400" rtl="0" algn="l">
              <a:spcBef>
                <a:spcPts val="0"/>
              </a:spcBef>
              <a:spcAft>
                <a:spcPts val="0"/>
              </a:spcAft>
              <a:buSzPts val="1600"/>
              <a:buAutoNum type="alphaLcPeriod"/>
            </a:pPr>
            <a:r>
              <a:rPr lang="en" sz="1600"/>
              <a:t>User </a:t>
            </a:r>
            <a:r>
              <a:rPr lang="en" sz="1600"/>
              <a:t>input</a:t>
            </a:r>
            <a:endParaRPr sz="1600"/>
          </a:p>
          <a:p>
            <a:pPr indent="-330200" lvl="1" marL="914400" rtl="0" algn="l">
              <a:spcBef>
                <a:spcPts val="0"/>
              </a:spcBef>
              <a:spcAft>
                <a:spcPts val="0"/>
              </a:spcAft>
              <a:buSzPts val="1600"/>
              <a:buAutoNum type="alphaLcPeriod"/>
            </a:pPr>
            <a:r>
              <a:rPr lang="en" sz="1600"/>
              <a:t>R</a:t>
            </a:r>
            <a:r>
              <a:rPr lang="en" sz="1600"/>
              <a:t>ender data to terminal</a:t>
            </a:r>
            <a:endParaRPr sz="1600"/>
          </a:p>
          <a:p>
            <a:pPr indent="-330200" lvl="0" marL="457200" rtl="0" algn="l">
              <a:spcBef>
                <a:spcPts val="0"/>
              </a:spcBef>
              <a:spcAft>
                <a:spcPts val="0"/>
              </a:spcAft>
              <a:buSzPts val="1600"/>
              <a:buAutoNum type="arabicPeriod"/>
            </a:pPr>
            <a:r>
              <a:rPr lang="en" sz="1600"/>
              <a:t>Modified stack for Undo/Redo</a:t>
            </a:r>
            <a:endParaRPr sz="1600"/>
          </a:p>
        </p:txBody>
      </p:sp>
      <p:pic>
        <p:nvPicPr>
          <p:cNvPr id="2216" name="Google Shape;2216;p34"/>
          <p:cNvPicPr preferRelativeResize="0"/>
          <p:nvPr/>
        </p:nvPicPr>
        <p:blipFill>
          <a:blip r:embed="rId3">
            <a:alphaModFix/>
          </a:blip>
          <a:stretch>
            <a:fillRect/>
          </a:stretch>
        </p:blipFill>
        <p:spPr>
          <a:xfrm>
            <a:off x="4572001" y="2122350"/>
            <a:ext cx="3995449" cy="265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mote Patient Monitoring Case Report by Slidesgo">
  <a:themeElements>
    <a:clrScheme name="Simple Light">
      <a:dk1>
        <a:srgbClr val="090835"/>
      </a:dk1>
      <a:lt1>
        <a:srgbClr val="FFFFFF"/>
      </a:lt1>
      <a:dk2>
        <a:srgbClr val="1C5DFD"/>
      </a:dk2>
      <a:lt2>
        <a:srgbClr val="F0F0F0"/>
      </a:lt2>
      <a:accent1>
        <a:srgbClr val="FFFFFF"/>
      </a:accent1>
      <a:accent2>
        <a:srgbClr val="FFFFFF"/>
      </a:accent2>
      <a:accent3>
        <a:srgbClr val="FFFFFF"/>
      </a:accent3>
      <a:accent4>
        <a:srgbClr val="FFFFFF"/>
      </a:accent4>
      <a:accent5>
        <a:srgbClr val="FFFFFF"/>
      </a:accent5>
      <a:accent6>
        <a:srgbClr val="FFFFFF"/>
      </a:accent6>
      <a:hlink>
        <a:srgbClr val="0908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